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79" r:id="rId1"/>
  </p:sldMasterIdLst>
  <p:notesMasterIdLst>
    <p:notesMasterId r:id="rId25"/>
  </p:notesMasterIdLst>
  <p:sldIdLst>
    <p:sldId id="256" r:id="rId2"/>
    <p:sldId id="257" r:id="rId3"/>
    <p:sldId id="283" r:id="rId4"/>
    <p:sldId id="258" r:id="rId5"/>
    <p:sldId id="268" r:id="rId6"/>
    <p:sldId id="259" r:id="rId7"/>
    <p:sldId id="281" r:id="rId8"/>
    <p:sldId id="263" r:id="rId9"/>
    <p:sldId id="264" r:id="rId10"/>
    <p:sldId id="285" r:id="rId11"/>
    <p:sldId id="286" r:id="rId12"/>
    <p:sldId id="267" r:id="rId13"/>
    <p:sldId id="284" r:id="rId14"/>
    <p:sldId id="265" r:id="rId15"/>
    <p:sldId id="266" r:id="rId16"/>
    <p:sldId id="270" r:id="rId17"/>
    <p:sldId id="282" r:id="rId18"/>
    <p:sldId id="271" r:id="rId19"/>
    <p:sldId id="272" r:id="rId20"/>
    <p:sldId id="273" r:id="rId21"/>
    <p:sldId id="274" r:id="rId22"/>
    <p:sldId id="275" r:id="rId23"/>
    <p:sldId id="276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28"/>
    <p:restoredTop sz="94389"/>
  </p:normalViewPr>
  <p:slideViewPr>
    <p:cSldViewPr snapToGrid="0" snapToObjects="1">
      <p:cViewPr varScale="1">
        <p:scale>
          <a:sx n="138" d="100"/>
          <a:sy n="138" d="100"/>
        </p:scale>
        <p:origin x="176" y="4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E72536F-1C24-4F6B-9A8F-98703F014B89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DBD65CF-49C1-4BCC-A76A-05F5ABA8B4BB}">
      <dgm:prSet/>
      <dgm:spPr/>
      <dgm:t>
        <a:bodyPr/>
        <a:lstStyle/>
        <a:p>
          <a:r>
            <a:rPr lang="en-US" dirty="0"/>
            <a:t>Data scraped using Selenium and </a:t>
          </a:r>
          <a:r>
            <a:rPr lang="en-US" dirty="0" err="1"/>
            <a:t>BeautifulSoup</a:t>
          </a:r>
          <a:r>
            <a:rPr lang="en-US" dirty="0"/>
            <a:t>:</a:t>
          </a:r>
        </a:p>
      </dgm:t>
    </dgm:pt>
    <dgm:pt modelId="{84EC4F9C-BC7E-428A-A5BE-6C0833418A48}" type="parTrans" cxnId="{24D9CC2D-8874-4CD5-8FC0-8933C2F16683}">
      <dgm:prSet/>
      <dgm:spPr/>
      <dgm:t>
        <a:bodyPr/>
        <a:lstStyle/>
        <a:p>
          <a:endParaRPr lang="en-US"/>
        </a:p>
      </dgm:t>
    </dgm:pt>
    <dgm:pt modelId="{AD13A45C-94D7-44D4-A062-E6135612CA9F}" type="sibTrans" cxnId="{24D9CC2D-8874-4CD5-8FC0-8933C2F16683}">
      <dgm:prSet/>
      <dgm:spPr/>
      <dgm:t>
        <a:bodyPr/>
        <a:lstStyle/>
        <a:p>
          <a:endParaRPr lang="en-US"/>
        </a:p>
      </dgm:t>
    </dgm:pt>
    <dgm:pt modelId="{B324CEEB-3335-4D1A-9844-BEB122DF61D8}">
      <dgm:prSet custT="1"/>
      <dgm:spPr/>
      <dgm:t>
        <a:bodyPr/>
        <a:lstStyle/>
        <a:p>
          <a:r>
            <a:rPr lang="en-US" sz="3200" dirty="0"/>
            <a:t>FanGraphs: </a:t>
          </a:r>
          <a:r>
            <a:rPr lang="en-US" sz="3200" dirty="0" err="1"/>
            <a:t>wRC</a:t>
          </a:r>
          <a:r>
            <a:rPr lang="en-US" sz="3200" dirty="0"/>
            <a:t>+</a:t>
          </a:r>
        </a:p>
      </dgm:t>
    </dgm:pt>
    <dgm:pt modelId="{C4449258-EC41-4DF0-851A-FB8264CE10C1}" type="parTrans" cxnId="{4BCD0491-C149-48D7-B8DB-2046853F15ED}">
      <dgm:prSet/>
      <dgm:spPr/>
      <dgm:t>
        <a:bodyPr/>
        <a:lstStyle/>
        <a:p>
          <a:endParaRPr lang="en-US"/>
        </a:p>
      </dgm:t>
    </dgm:pt>
    <dgm:pt modelId="{461F953A-53F7-448C-841D-154A505E3440}" type="sibTrans" cxnId="{4BCD0491-C149-48D7-B8DB-2046853F15ED}">
      <dgm:prSet/>
      <dgm:spPr/>
      <dgm:t>
        <a:bodyPr/>
        <a:lstStyle/>
        <a:p>
          <a:endParaRPr lang="en-US"/>
        </a:p>
      </dgm:t>
    </dgm:pt>
    <dgm:pt modelId="{D43E090A-B9F1-4F0A-A3FC-75B844F49C0E}">
      <dgm:prSet custT="1"/>
      <dgm:spPr/>
      <dgm:t>
        <a:bodyPr/>
        <a:lstStyle/>
        <a:p>
          <a:r>
            <a:rPr lang="en-US" sz="3200" dirty="0"/>
            <a:t>Baseball Savant: </a:t>
          </a:r>
          <a:r>
            <a:rPr lang="en-US" sz="3200" dirty="0" err="1"/>
            <a:t>Statcast</a:t>
          </a:r>
          <a:endParaRPr lang="en-US" sz="3200" dirty="0"/>
        </a:p>
      </dgm:t>
    </dgm:pt>
    <dgm:pt modelId="{D99EEFAB-6D6D-4D05-A38B-D6BB00F72904}" type="parTrans" cxnId="{569ABE01-057D-4CEE-BAB3-7EF29F6D839A}">
      <dgm:prSet/>
      <dgm:spPr/>
      <dgm:t>
        <a:bodyPr/>
        <a:lstStyle/>
        <a:p>
          <a:endParaRPr lang="en-US"/>
        </a:p>
      </dgm:t>
    </dgm:pt>
    <dgm:pt modelId="{AB62DC31-8D7F-43B1-8C18-126D2D84C3BF}" type="sibTrans" cxnId="{569ABE01-057D-4CEE-BAB3-7EF29F6D839A}">
      <dgm:prSet/>
      <dgm:spPr/>
      <dgm:t>
        <a:bodyPr/>
        <a:lstStyle/>
        <a:p>
          <a:endParaRPr lang="en-US"/>
        </a:p>
      </dgm:t>
    </dgm:pt>
    <dgm:pt modelId="{200C86C1-DF8E-498E-86E0-005E8EC5C7E6}">
      <dgm:prSet/>
      <dgm:spPr/>
      <dgm:t>
        <a:bodyPr/>
        <a:lstStyle/>
        <a:p>
          <a:r>
            <a:rPr lang="en-US" dirty="0"/>
            <a:t>Tools used to analyze the data and build the model include:</a:t>
          </a:r>
        </a:p>
      </dgm:t>
    </dgm:pt>
    <dgm:pt modelId="{49D1A90E-761A-4A1C-BA77-00A597934C71}" type="parTrans" cxnId="{CF667CC5-B1EB-4C37-B03B-032C72995F36}">
      <dgm:prSet/>
      <dgm:spPr/>
      <dgm:t>
        <a:bodyPr/>
        <a:lstStyle/>
        <a:p>
          <a:endParaRPr lang="en-US"/>
        </a:p>
      </dgm:t>
    </dgm:pt>
    <dgm:pt modelId="{30D6B851-05BC-4B2E-AE34-C8AAA0914AC6}" type="sibTrans" cxnId="{CF667CC5-B1EB-4C37-B03B-032C72995F36}">
      <dgm:prSet/>
      <dgm:spPr/>
      <dgm:t>
        <a:bodyPr/>
        <a:lstStyle/>
        <a:p>
          <a:endParaRPr lang="en-US"/>
        </a:p>
      </dgm:t>
    </dgm:pt>
    <dgm:pt modelId="{2BFB14CC-0170-40EA-BC80-C9B8F909353C}">
      <dgm:prSet/>
      <dgm:spPr/>
      <dgm:t>
        <a:bodyPr/>
        <a:lstStyle/>
        <a:p>
          <a:r>
            <a:rPr lang="en-US" dirty="0"/>
            <a:t>Python</a:t>
          </a:r>
        </a:p>
      </dgm:t>
    </dgm:pt>
    <dgm:pt modelId="{E7B63168-E832-4986-9AC0-C0BB909709B5}" type="parTrans" cxnId="{7249A125-B967-4A75-BAAB-520D208700D8}">
      <dgm:prSet/>
      <dgm:spPr/>
      <dgm:t>
        <a:bodyPr/>
        <a:lstStyle/>
        <a:p>
          <a:endParaRPr lang="en-US"/>
        </a:p>
      </dgm:t>
    </dgm:pt>
    <dgm:pt modelId="{3840A354-52A3-4DE7-9C62-8231FD4C885F}" type="sibTrans" cxnId="{7249A125-B967-4A75-BAAB-520D208700D8}">
      <dgm:prSet/>
      <dgm:spPr/>
      <dgm:t>
        <a:bodyPr/>
        <a:lstStyle/>
        <a:p>
          <a:endParaRPr lang="en-US"/>
        </a:p>
      </dgm:t>
    </dgm:pt>
    <dgm:pt modelId="{DA60769A-BB0B-4A64-AFE2-A6D3DAF2B77F}">
      <dgm:prSet/>
      <dgm:spPr/>
      <dgm:t>
        <a:bodyPr/>
        <a:lstStyle/>
        <a:p>
          <a:r>
            <a:rPr lang="en-US"/>
            <a:t>Pandas</a:t>
          </a:r>
        </a:p>
      </dgm:t>
    </dgm:pt>
    <dgm:pt modelId="{40234665-892B-4D69-8092-E7081CA40C8A}" type="parTrans" cxnId="{921AB972-2E86-4ADA-A524-AAD083682986}">
      <dgm:prSet/>
      <dgm:spPr/>
      <dgm:t>
        <a:bodyPr/>
        <a:lstStyle/>
        <a:p>
          <a:endParaRPr lang="en-US"/>
        </a:p>
      </dgm:t>
    </dgm:pt>
    <dgm:pt modelId="{4C56106B-23F3-4FD4-B46B-75BA850AE51A}" type="sibTrans" cxnId="{921AB972-2E86-4ADA-A524-AAD083682986}">
      <dgm:prSet/>
      <dgm:spPr/>
      <dgm:t>
        <a:bodyPr/>
        <a:lstStyle/>
        <a:p>
          <a:endParaRPr lang="en-US"/>
        </a:p>
      </dgm:t>
    </dgm:pt>
    <dgm:pt modelId="{246ACCF8-8470-4C7E-9D04-2BA83446CE16}">
      <dgm:prSet/>
      <dgm:spPr/>
      <dgm:t>
        <a:bodyPr/>
        <a:lstStyle/>
        <a:p>
          <a:r>
            <a:rPr lang="en-US" dirty="0"/>
            <a:t>Scikit-learn</a:t>
          </a:r>
        </a:p>
      </dgm:t>
    </dgm:pt>
    <dgm:pt modelId="{2014E8C4-F05D-4560-9520-0B8DF7D55457}" type="parTrans" cxnId="{FEFB2B4B-D26B-446B-804C-95DE1145DC47}">
      <dgm:prSet/>
      <dgm:spPr/>
      <dgm:t>
        <a:bodyPr/>
        <a:lstStyle/>
        <a:p>
          <a:endParaRPr lang="en-US"/>
        </a:p>
      </dgm:t>
    </dgm:pt>
    <dgm:pt modelId="{8C7460BC-8B1F-4D93-A05A-90FF36F3DF74}" type="sibTrans" cxnId="{FEFB2B4B-D26B-446B-804C-95DE1145DC47}">
      <dgm:prSet/>
      <dgm:spPr/>
      <dgm:t>
        <a:bodyPr/>
        <a:lstStyle/>
        <a:p>
          <a:endParaRPr lang="en-US"/>
        </a:p>
      </dgm:t>
    </dgm:pt>
    <dgm:pt modelId="{D5A4AF85-9E74-294E-B009-B4DD1C5B40D1}" type="pres">
      <dgm:prSet presAssocID="{0E72536F-1C24-4F6B-9A8F-98703F014B89}" presName="Name0" presStyleCnt="0">
        <dgm:presLayoutVars>
          <dgm:dir/>
          <dgm:animLvl val="lvl"/>
          <dgm:resizeHandles val="exact"/>
        </dgm:presLayoutVars>
      </dgm:prSet>
      <dgm:spPr/>
    </dgm:pt>
    <dgm:pt modelId="{66AE5F6A-6959-8C43-8BE8-5E6E1A56BD80}" type="pres">
      <dgm:prSet presAssocID="{2DBD65CF-49C1-4BCC-A76A-05F5ABA8B4BB}" presName="composite" presStyleCnt="0"/>
      <dgm:spPr/>
    </dgm:pt>
    <dgm:pt modelId="{EA2E3346-5985-8F4F-AE9F-B18632691421}" type="pres">
      <dgm:prSet presAssocID="{2DBD65CF-49C1-4BCC-A76A-05F5ABA8B4BB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9839FFC9-9129-5C49-AA90-88FD8CC920B2}" type="pres">
      <dgm:prSet presAssocID="{2DBD65CF-49C1-4BCC-A76A-05F5ABA8B4BB}" presName="desTx" presStyleLbl="alignAccFollowNode1" presStyleIdx="0" presStyleCnt="2">
        <dgm:presLayoutVars>
          <dgm:bulletEnabled val="1"/>
        </dgm:presLayoutVars>
      </dgm:prSet>
      <dgm:spPr/>
    </dgm:pt>
    <dgm:pt modelId="{41CDAA84-64E3-894A-8547-04B6DA677A76}" type="pres">
      <dgm:prSet presAssocID="{AD13A45C-94D7-44D4-A062-E6135612CA9F}" presName="space" presStyleCnt="0"/>
      <dgm:spPr/>
    </dgm:pt>
    <dgm:pt modelId="{0F87D67E-A7B3-4540-9EDD-F53638B66F0A}" type="pres">
      <dgm:prSet presAssocID="{200C86C1-DF8E-498E-86E0-005E8EC5C7E6}" presName="composite" presStyleCnt="0"/>
      <dgm:spPr/>
    </dgm:pt>
    <dgm:pt modelId="{3257BB10-21E0-734F-AB0E-465D430FD913}" type="pres">
      <dgm:prSet presAssocID="{200C86C1-DF8E-498E-86E0-005E8EC5C7E6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44DF3A44-8136-E444-AFD4-8E85C0E4ADFE}" type="pres">
      <dgm:prSet presAssocID="{200C86C1-DF8E-498E-86E0-005E8EC5C7E6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569ABE01-057D-4CEE-BAB3-7EF29F6D839A}" srcId="{2DBD65CF-49C1-4BCC-A76A-05F5ABA8B4BB}" destId="{D43E090A-B9F1-4F0A-A3FC-75B844F49C0E}" srcOrd="1" destOrd="0" parTransId="{D99EEFAB-6D6D-4D05-A38B-D6BB00F72904}" sibTransId="{AB62DC31-8D7F-43B1-8C18-126D2D84C3BF}"/>
    <dgm:cxn modelId="{CB996620-FF32-7549-AC70-BAF47BDF52FB}" type="presOf" srcId="{2DBD65CF-49C1-4BCC-A76A-05F5ABA8B4BB}" destId="{EA2E3346-5985-8F4F-AE9F-B18632691421}" srcOrd="0" destOrd="0" presId="urn:microsoft.com/office/officeart/2005/8/layout/hList1"/>
    <dgm:cxn modelId="{7249A125-B967-4A75-BAAB-520D208700D8}" srcId="{200C86C1-DF8E-498E-86E0-005E8EC5C7E6}" destId="{2BFB14CC-0170-40EA-BC80-C9B8F909353C}" srcOrd="0" destOrd="0" parTransId="{E7B63168-E832-4986-9AC0-C0BB909709B5}" sibTransId="{3840A354-52A3-4DE7-9C62-8231FD4C885F}"/>
    <dgm:cxn modelId="{61AF4F26-E8FE-F041-9142-DF7E6C69B738}" type="presOf" srcId="{200C86C1-DF8E-498E-86E0-005E8EC5C7E6}" destId="{3257BB10-21E0-734F-AB0E-465D430FD913}" srcOrd="0" destOrd="0" presId="urn:microsoft.com/office/officeart/2005/8/layout/hList1"/>
    <dgm:cxn modelId="{24D9CC2D-8874-4CD5-8FC0-8933C2F16683}" srcId="{0E72536F-1C24-4F6B-9A8F-98703F014B89}" destId="{2DBD65CF-49C1-4BCC-A76A-05F5ABA8B4BB}" srcOrd="0" destOrd="0" parTransId="{84EC4F9C-BC7E-428A-A5BE-6C0833418A48}" sibTransId="{AD13A45C-94D7-44D4-A062-E6135612CA9F}"/>
    <dgm:cxn modelId="{8B05893B-C8BC-E74A-83D3-DDAA9F34FE6C}" type="presOf" srcId="{246ACCF8-8470-4C7E-9D04-2BA83446CE16}" destId="{44DF3A44-8136-E444-AFD4-8E85C0E4ADFE}" srcOrd="0" destOrd="2" presId="urn:microsoft.com/office/officeart/2005/8/layout/hList1"/>
    <dgm:cxn modelId="{FEFB2B4B-D26B-446B-804C-95DE1145DC47}" srcId="{200C86C1-DF8E-498E-86E0-005E8EC5C7E6}" destId="{246ACCF8-8470-4C7E-9D04-2BA83446CE16}" srcOrd="2" destOrd="0" parTransId="{2014E8C4-F05D-4560-9520-0B8DF7D55457}" sibTransId="{8C7460BC-8B1F-4D93-A05A-90FF36F3DF74}"/>
    <dgm:cxn modelId="{282C1C54-F77B-1D42-A6B8-A7612D5BFC59}" type="presOf" srcId="{D43E090A-B9F1-4F0A-A3FC-75B844F49C0E}" destId="{9839FFC9-9129-5C49-AA90-88FD8CC920B2}" srcOrd="0" destOrd="1" presId="urn:microsoft.com/office/officeart/2005/8/layout/hList1"/>
    <dgm:cxn modelId="{DCFE5A5A-6A04-8A49-896E-55820057BEA7}" type="presOf" srcId="{B324CEEB-3335-4D1A-9844-BEB122DF61D8}" destId="{9839FFC9-9129-5C49-AA90-88FD8CC920B2}" srcOrd="0" destOrd="0" presId="urn:microsoft.com/office/officeart/2005/8/layout/hList1"/>
    <dgm:cxn modelId="{921AB972-2E86-4ADA-A524-AAD083682986}" srcId="{200C86C1-DF8E-498E-86E0-005E8EC5C7E6}" destId="{DA60769A-BB0B-4A64-AFE2-A6D3DAF2B77F}" srcOrd="1" destOrd="0" parTransId="{40234665-892B-4D69-8092-E7081CA40C8A}" sibTransId="{4C56106B-23F3-4FD4-B46B-75BA850AE51A}"/>
    <dgm:cxn modelId="{55DC3180-C824-BB4C-B59D-2A88200AA761}" type="presOf" srcId="{2BFB14CC-0170-40EA-BC80-C9B8F909353C}" destId="{44DF3A44-8136-E444-AFD4-8E85C0E4ADFE}" srcOrd="0" destOrd="0" presId="urn:microsoft.com/office/officeart/2005/8/layout/hList1"/>
    <dgm:cxn modelId="{4BCD0491-C149-48D7-B8DB-2046853F15ED}" srcId="{2DBD65CF-49C1-4BCC-A76A-05F5ABA8B4BB}" destId="{B324CEEB-3335-4D1A-9844-BEB122DF61D8}" srcOrd="0" destOrd="0" parTransId="{C4449258-EC41-4DF0-851A-FB8264CE10C1}" sibTransId="{461F953A-53F7-448C-841D-154A505E3440}"/>
    <dgm:cxn modelId="{711F019F-A793-DC4F-A2A1-0B4B9D4D0205}" type="presOf" srcId="{0E72536F-1C24-4F6B-9A8F-98703F014B89}" destId="{D5A4AF85-9E74-294E-B009-B4DD1C5B40D1}" srcOrd="0" destOrd="0" presId="urn:microsoft.com/office/officeart/2005/8/layout/hList1"/>
    <dgm:cxn modelId="{CF667CC5-B1EB-4C37-B03B-032C72995F36}" srcId="{0E72536F-1C24-4F6B-9A8F-98703F014B89}" destId="{200C86C1-DF8E-498E-86E0-005E8EC5C7E6}" srcOrd="1" destOrd="0" parTransId="{49D1A90E-761A-4A1C-BA77-00A597934C71}" sibTransId="{30D6B851-05BC-4B2E-AE34-C8AAA0914AC6}"/>
    <dgm:cxn modelId="{E93960F8-C02A-9443-B3DD-82850E4FD8DD}" type="presOf" srcId="{DA60769A-BB0B-4A64-AFE2-A6D3DAF2B77F}" destId="{44DF3A44-8136-E444-AFD4-8E85C0E4ADFE}" srcOrd="0" destOrd="1" presId="urn:microsoft.com/office/officeart/2005/8/layout/hList1"/>
    <dgm:cxn modelId="{03D4571D-9CEE-A647-9426-A77BD3CA0E66}" type="presParOf" srcId="{D5A4AF85-9E74-294E-B009-B4DD1C5B40D1}" destId="{66AE5F6A-6959-8C43-8BE8-5E6E1A56BD80}" srcOrd="0" destOrd="0" presId="urn:microsoft.com/office/officeart/2005/8/layout/hList1"/>
    <dgm:cxn modelId="{1F22C6A8-D601-0D45-BAE3-6018C39C815C}" type="presParOf" srcId="{66AE5F6A-6959-8C43-8BE8-5E6E1A56BD80}" destId="{EA2E3346-5985-8F4F-AE9F-B18632691421}" srcOrd="0" destOrd="0" presId="urn:microsoft.com/office/officeart/2005/8/layout/hList1"/>
    <dgm:cxn modelId="{3C1CE320-CE7F-CA46-9A05-45CB243474B6}" type="presParOf" srcId="{66AE5F6A-6959-8C43-8BE8-5E6E1A56BD80}" destId="{9839FFC9-9129-5C49-AA90-88FD8CC920B2}" srcOrd="1" destOrd="0" presId="urn:microsoft.com/office/officeart/2005/8/layout/hList1"/>
    <dgm:cxn modelId="{85E3F95D-78B2-0944-A0BB-A873854E9747}" type="presParOf" srcId="{D5A4AF85-9E74-294E-B009-B4DD1C5B40D1}" destId="{41CDAA84-64E3-894A-8547-04B6DA677A76}" srcOrd="1" destOrd="0" presId="urn:microsoft.com/office/officeart/2005/8/layout/hList1"/>
    <dgm:cxn modelId="{405CAF10-0C0F-584D-8BB3-8AAF7D552942}" type="presParOf" srcId="{D5A4AF85-9E74-294E-B009-B4DD1C5B40D1}" destId="{0F87D67E-A7B3-4540-9EDD-F53638B66F0A}" srcOrd="2" destOrd="0" presId="urn:microsoft.com/office/officeart/2005/8/layout/hList1"/>
    <dgm:cxn modelId="{0CA79B52-5A7D-014F-BAD8-00EE7C83290E}" type="presParOf" srcId="{0F87D67E-A7B3-4540-9EDD-F53638B66F0A}" destId="{3257BB10-21E0-734F-AB0E-465D430FD913}" srcOrd="0" destOrd="0" presId="urn:microsoft.com/office/officeart/2005/8/layout/hList1"/>
    <dgm:cxn modelId="{FF9BB1B4-B1C9-0D43-9A51-71D18F36ADC7}" type="presParOf" srcId="{0F87D67E-A7B3-4540-9EDD-F53638B66F0A}" destId="{44DF3A44-8136-E444-AFD4-8E85C0E4ADFE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18F888C-BDBA-AB40-8F4D-69DA7D4FE870}" type="doc">
      <dgm:prSet loTypeId="urn:microsoft.com/office/officeart/2005/8/layout/StepDownProcess" loCatId="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08D8399F-EDCD-864E-AA0C-08DC00F70461}">
      <dgm:prSet phldrT="[Text]"/>
      <dgm:spPr/>
      <dgm:t>
        <a:bodyPr/>
        <a:lstStyle/>
        <a:p>
          <a:r>
            <a:rPr lang="en-US" dirty="0"/>
            <a:t>0.275</a:t>
          </a:r>
        </a:p>
      </dgm:t>
    </dgm:pt>
    <dgm:pt modelId="{3AA2DBA0-55B0-204F-9C37-F4D22F551DC3}" type="parTrans" cxnId="{4DB72CFE-B006-8D4B-A043-52268AE3DD81}">
      <dgm:prSet/>
      <dgm:spPr/>
      <dgm:t>
        <a:bodyPr/>
        <a:lstStyle/>
        <a:p>
          <a:endParaRPr lang="en-US"/>
        </a:p>
      </dgm:t>
    </dgm:pt>
    <dgm:pt modelId="{A33E7876-36FA-D043-B7D3-676298E29C39}" type="sibTrans" cxnId="{4DB72CFE-B006-8D4B-A043-52268AE3DD81}">
      <dgm:prSet/>
      <dgm:spPr/>
      <dgm:t>
        <a:bodyPr/>
        <a:lstStyle/>
        <a:p>
          <a:endParaRPr lang="en-US"/>
        </a:p>
      </dgm:t>
    </dgm:pt>
    <dgm:pt modelId="{F7C717DD-F8B3-7343-845C-D1A69859B374}">
      <dgm:prSet phldrT="[Text]" custT="1"/>
      <dgm:spPr/>
      <dgm:t>
        <a:bodyPr/>
        <a:lstStyle/>
        <a:p>
          <a:r>
            <a:rPr lang="en-US" sz="1600"/>
            <a:t>Only using Exit Velocity</a:t>
          </a:r>
          <a:endParaRPr lang="en-US" sz="1600" dirty="0"/>
        </a:p>
      </dgm:t>
    </dgm:pt>
    <dgm:pt modelId="{E1920E11-B8D8-1947-8A8B-6F1060F79AAD}" type="parTrans" cxnId="{638331A8-6404-DB4F-B313-3D7E53EB3454}">
      <dgm:prSet/>
      <dgm:spPr/>
      <dgm:t>
        <a:bodyPr/>
        <a:lstStyle/>
        <a:p>
          <a:endParaRPr lang="en-US"/>
        </a:p>
      </dgm:t>
    </dgm:pt>
    <dgm:pt modelId="{E736BBC1-CFDC-B047-853C-6251F9946575}" type="sibTrans" cxnId="{638331A8-6404-DB4F-B313-3D7E53EB3454}">
      <dgm:prSet/>
      <dgm:spPr/>
      <dgm:t>
        <a:bodyPr/>
        <a:lstStyle/>
        <a:p>
          <a:endParaRPr lang="en-US"/>
        </a:p>
      </dgm:t>
    </dgm:pt>
    <dgm:pt modelId="{7B818A38-9A69-4748-A6D5-12F17AB06BF0}">
      <dgm:prSet phldrT="[Text]"/>
      <dgm:spPr/>
      <dgm:t>
        <a:bodyPr/>
        <a:lstStyle/>
        <a:p>
          <a:r>
            <a:rPr lang="en-US" dirty="0"/>
            <a:t>0.438</a:t>
          </a:r>
        </a:p>
      </dgm:t>
    </dgm:pt>
    <dgm:pt modelId="{AD0D7CD5-96AD-3745-9E37-741199673DDA}" type="parTrans" cxnId="{5ECA2F49-4F18-E943-A3E9-0B5308AB6F3F}">
      <dgm:prSet/>
      <dgm:spPr/>
      <dgm:t>
        <a:bodyPr/>
        <a:lstStyle/>
        <a:p>
          <a:endParaRPr lang="en-US"/>
        </a:p>
      </dgm:t>
    </dgm:pt>
    <dgm:pt modelId="{A5FAE5A8-49D4-5D40-93D0-361517A02D17}" type="sibTrans" cxnId="{5ECA2F49-4F18-E943-A3E9-0B5308AB6F3F}">
      <dgm:prSet/>
      <dgm:spPr/>
      <dgm:t>
        <a:bodyPr/>
        <a:lstStyle/>
        <a:p>
          <a:endParaRPr lang="en-US"/>
        </a:p>
      </dgm:t>
    </dgm:pt>
    <dgm:pt modelId="{FD9682FF-C5C5-504F-9608-F6E10A455373}">
      <dgm:prSet phldrT="[Text]" custT="1"/>
      <dgm:spPr/>
      <dgm:t>
        <a:bodyPr/>
        <a:lstStyle/>
        <a:p>
          <a:r>
            <a:rPr lang="en-US" sz="1600"/>
            <a:t>Original Full Features w/Position</a:t>
          </a:r>
          <a:endParaRPr lang="en-US" sz="1600" dirty="0"/>
        </a:p>
      </dgm:t>
    </dgm:pt>
    <dgm:pt modelId="{01D800DB-C108-8840-8F6B-24EDB3091564}" type="parTrans" cxnId="{68D7DC60-ECFA-514B-9780-6DC9116D0AE0}">
      <dgm:prSet/>
      <dgm:spPr/>
      <dgm:t>
        <a:bodyPr/>
        <a:lstStyle/>
        <a:p>
          <a:endParaRPr lang="en-US"/>
        </a:p>
      </dgm:t>
    </dgm:pt>
    <dgm:pt modelId="{A0577A05-B95A-124F-A09B-2495592425A2}" type="sibTrans" cxnId="{68D7DC60-ECFA-514B-9780-6DC9116D0AE0}">
      <dgm:prSet/>
      <dgm:spPr/>
      <dgm:t>
        <a:bodyPr/>
        <a:lstStyle/>
        <a:p>
          <a:endParaRPr lang="en-US"/>
        </a:p>
      </dgm:t>
    </dgm:pt>
    <dgm:pt modelId="{FF69D967-584D-2649-9155-6F325EF5C2AB}">
      <dgm:prSet phldrT="[Text]"/>
      <dgm:spPr/>
      <dgm:t>
        <a:bodyPr/>
        <a:lstStyle/>
        <a:p>
          <a:r>
            <a:rPr lang="en-US" dirty="0"/>
            <a:t>0.561</a:t>
          </a:r>
        </a:p>
      </dgm:t>
    </dgm:pt>
    <dgm:pt modelId="{83829A00-C6D6-7347-BFFD-8E38221F043A}" type="parTrans" cxnId="{0D729FA0-68BA-6D4B-A670-8D3A3B32B042}">
      <dgm:prSet/>
      <dgm:spPr/>
      <dgm:t>
        <a:bodyPr/>
        <a:lstStyle/>
        <a:p>
          <a:endParaRPr lang="en-US"/>
        </a:p>
      </dgm:t>
    </dgm:pt>
    <dgm:pt modelId="{D46FB0D6-B6A4-234E-999A-443023FEAB44}" type="sibTrans" cxnId="{0D729FA0-68BA-6D4B-A670-8D3A3B32B042}">
      <dgm:prSet/>
      <dgm:spPr/>
      <dgm:t>
        <a:bodyPr/>
        <a:lstStyle/>
        <a:p>
          <a:endParaRPr lang="en-US"/>
        </a:p>
      </dgm:t>
    </dgm:pt>
    <dgm:pt modelId="{3912458B-ED80-534C-82E1-7AF4C34FE6CB}">
      <dgm:prSet phldrT="[Text]" custT="1"/>
      <dgm:spPr/>
      <dgm:t>
        <a:bodyPr/>
        <a:lstStyle/>
        <a:p>
          <a:r>
            <a:rPr lang="en-US" sz="1600"/>
            <a:t>Added Additional Batted Ball Profile, Removed Position</a:t>
          </a:r>
          <a:endParaRPr lang="en-US" sz="1600" dirty="0"/>
        </a:p>
      </dgm:t>
    </dgm:pt>
    <dgm:pt modelId="{37D594E2-A1EF-404B-89B0-BB5097C3D0B9}" type="parTrans" cxnId="{B85CE74A-96F4-0E4B-B422-EF739321C823}">
      <dgm:prSet/>
      <dgm:spPr/>
      <dgm:t>
        <a:bodyPr/>
        <a:lstStyle/>
        <a:p>
          <a:endParaRPr lang="en-US"/>
        </a:p>
      </dgm:t>
    </dgm:pt>
    <dgm:pt modelId="{354FEE5C-E98E-CB4B-A092-95CAD41A5330}" type="sibTrans" cxnId="{B85CE74A-96F4-0E4B-B422-EF739321C823}">
      <dgm:prSet/>
      <dgm:spPr/>
      <dgm:t>
        <a:bodyPr/>
        <a:lstStyle/>
        <a:p>
          <a:endParaRPr lang="en-US"/>
        </a:p>
      </dgm:t>
    </dgm:pt>
    <dgm:pt modelId="{BAF02200-5EAF-0A4B-8886-E62FB9E997AA}">
      <dgm:prSet/>
      <dgm:spPr/>
      <dgm:t>
        <a:bodyPr/>
        <a:lstStyle/>
        <a:p>
          <a:r>
            <a:rPr lang="en-US" dirty="0"/>
            <a:t>0.631</a:t>
          </a:r>
        </a:p>
      </dgm:t>
    </dgm:pt>
    <dgm:pt modelId="{972CF771-030A-0541-8098-8548F31A8C8E}" type="parTrans" cxnId="{2302B448-BC3E-154E-97D0-F36E5DC415BD}">
      <dgm:prSet/>
      <dgm:spPr/>
      <dgm:t>
        <a:bodyPr/>
        <a:lstStyle/>
        <a:p>
          <a:endParaRPr lang="en-US"/>
        </a:p>
      </dgm:t>
    </dgm:pt>
    <dgm:pt modelId="{DCF14136-E3A7-2D4F-A20E-BB5C2D866354}" type="sibTrans" cxnId="{2302B448-BC3E-154E-97D0-F36E5DC415BD}">
      <dgm:prSet/>
      <dgm:spPr/>
      <dgm:t>
        <a:bodyPr/>
        <a:lstStyle/>
        <a:p>
          <a:endParaRPr lang="en-US"/>
        </a:p>
      </dgm:t>
    </dgm:pt>
    <dgm:pt modelId="{55BDE4A1-EB10-FD48-B470-E4E5895FA96C}">
      <dgm:prSet/>
      <dgm:spPr/>
      <dgm:t>
        <a:bodyPr/>
        <a:lstStyle/>
        <a:p>
          <a:r>
            <a:rPr lang="en-US" dirty="0"/>
            <a:t>0.641</a:t>
          </a:r>
        </a:p>
      </dgm:t>
    </dgm:pt>
    <dgm:pt modelId="{1071DF7D-BC00-E44B-BD12-81F18F982EC3}" type="parTrans" cxnId="{E665B754-55AD-6440-B14E-7292840D04CF}">
      <dgm:prSet/>
      <dgm:spPr/>
      <dgm:t>
        <a:bodyPr/>
        <a:lstStyle/>
        <a:p>
          <a:endParaRPr lang="en-US"/>
        </a:p>
      </dgm:t>
    </dgm:pt>
    <dgm:pt modelId="{9318162C-4BE1-D644-A767-299D773582AE}" type="sibTrans" cxnId="{E665B754-55AD-6440-B14E-7292840D04CF}">
      <dgm:prSet/>
      <dgm:spPr/>
      <dgm:t>
        <a:bodyPr/>
        <a:lstStyle/>
        <a:p>
          <a:endParaRPr lang="en-US"/>
        </a:p>
      </dgm:t>
    </dgm:pt>
    <dgm:pt modelId="{A08A1A94-0340-C042-B296-1EB92A2CC173}">
      <dgm:prSet custT="1"/>
      <dgm:spPr/>
      <dgm:t>
        <a:bodyPr/>
        <a:lstStyle/>
        <a:p>
          <a:r>
            <a:rPr lang="en-US" sz="1600"/>
            <a:t>Added Walk Rate, Whiff Rate</a:t>
          </a:r>
          <a:endParaRPr lang="en-US" sz="1600" dirty="0"/>
        </a:p>
      </dgm:t>
    </dgm:pt>
    <dgm:pt modelId="{929C50C3-BE0D-6A41-BA24-E7FD5A10D337}" type="parTrans" cxnId="{8C19B0BF-24C1-014A-B6B8-B961E1C2E263}">
      <dgm:prSet/>
      <dgm:spPr/>
      <dgm:t>
        <a:bodyPr/>
        <a:lstStyle/>
        <a:p>
          <a:endParaRPr lang="en-US"/>
        </a:p>
      </dgm:t>
    </dgm:pt>
    <dgm:pt modelId="{D1E5156C-8229-1843-9B35-0DE7F6B6BA14}" type="sibTrans" cxnId="{8C19B0BF-24C1-014A-B6B8-B961E1C2E263}">
      <dgm:prSet/>
      <dgm:spPr/>
      <dgm:t>
        <a:bodyPr/>
        <a:lstStyle/>
        <a:p>
          <a:endParaRPr lang="en-US"/>
        </a:p>
      </dgm:t>
    </dgm:pt>
    <dgm:pt modelId="{6E720DEB-458C-A349-91F1-5F438D359B5E}">
      <dgm:prSet/>
      <dgm:spPr/>
      <dgm:t>
        <a:bodyPr/>
        <a:lstStyle/>
        <a:p>
          <a:r>
            <a:rPr lang="en-US" dirty="0"/>
            <a:t>Added strong interaction terms</a:t>
          </a:r>
        </a:p>
      </dgm:t>
    </dgm:pt>
    <dgm:pt modelId="{CC02F74B-7EE2-7841-811E-785F56CD4B03}" type="parTrans" cxnId="{0373DB72-BCE1-AE48-9ACC-5BD7B50C18BF}">
      <dgm:prSet/>
      <dgm:spPr/>
      <dgm:t>
        <a:bodyPr/>
        <a:lstStyle/>
        <a:p>
          <a:endParaRPr lang="en-US"/>
        </a:p>
      </dgm:t>
    </dgm:pt>
    <dgm:pt modelId="{BA852531-E774-9349-9A00-3161FE378A59}" type="sibTrans" cxnId="{0373DB72-BCE1-AE48-9ACC-5BD7B50C18BF}">
      <dgm:prSet/>
      <dgm:spPr/>
      <dgm:t>
        <a:bodyPr/>
        <a:lstStyle/>
        <a:p>
          <a:endParaRPr lang="en-US"/>
        </a:p>
      </dgm:t>
    </dgm:pt>
    <dgm:pt modelId="{510F93A8-37A5-AB40-801D-C75B6F3135AC}" type="pres">
      <dgm:prSet presAssocID="{218F888C-BDBA-AB40-8F4D-69DA7D4FE870}" presName="rootnode" presStyleCnt="0">
        <dgm:presLayoutVars>
          <dgm:chMax/>
          <dgm:chPref/>
          <dgm:dir/>
          <dgm:animLvl val="lvl"/>
        </dgm:presLayoutVars>
      </dgm:prSet>
      <dgm:spPr/>
    </dgm:pt>
    <dgm:pt modelId="{EB85CBCA-CF83-414E-AAA4-6A9BAE4CC863}" type="pres">
      <dgm:prSet presAssocID="{08D8399F-EDCD-864E-AA0C-08DC00F70461}" presName="composite" presStyleCnt="0"/>
      <dgm:spPr/>
    </dgm:pt>
    <dgm:pt modelId="{05ADE546-8174-A144-91E1-4146DA0D9557}" type="pres">
      <dgm:prSet presAssocID="{08D8399F-EDCD-864E-AA0C-08DC00F70461}" presName="bentUpArrow1" presStyleLbl="alignImgPlace1" presStyleIdx="0" presStyleCnt="4" custScaleX="112466" custLinFactNeighborX="25152" custLinFactNeighborY="-10265"/>
      <dgm:spPr/>
    </dgm:pt>
    <dgm:pt modelId="{6DABFBC5-9C4E-7C42-B2D4-1C1E5E34F2F6}" type="pres">
      <dgm:prSet presAssocID="{08D8399F-EDCD-864E-AA0C-08DC00F70461}" presName="ParentText" presStyleLbl="node1" presStyleIdx="0" presStyleCnt="5">
        <dgm:presLayoutVars>
          <dgm:chMax val="1"/>
          <dgm:chPref val="1"/>
          <dgm:bulletEnabled val="1"/>
        </dgm:presLayoutVars>
      </dgm:prSet>
      <dgm:spPr/>
    </dgm:pt>
    <dgm:pt modelId="{5B0094CD-5AAE-F841-BEBA-9A56DE47E5BD}" type="pres">
      <dgm:prSet presAssocID="{08D8399F-EDCD-864E-AA0C-08DC00F70461}" presName="ChildText" presStyleLbl="revTx" presStyleIdx="0" presStyleCnt="5" custScaleX="274981" custLinFactNeighborX="84422" custLinFactNeighborY="-10132">
        <dgm:presLayoutVars>
          <dgm:chMax val="0"/>
          <dgm:chPref val="0"/>
          <dgm:bulletEnabled val="1"/>
        </dgm:presLayoutVars>
      </dgm:prSet>
      <dgm:spPr/>
    </dgm:pt>
    <dgm:pt modelId="{E98F1D32-BBB5-C24E-9F51-C73EB8642F0D}" type="pres">
      <dgm:prSet presAssocID="{A33E7876-36FA-D043-B7D3-676298E29C39}" presName="sibTrans" presStyleCnt="0"/>
      <dgm:spPr/>
    </dgm:pt>
    <dgm:pt modelId="{95765ADF-8B8E-8949-8A0B-E56F48FBF6F1}" type="pres">
      <dgm:prSet presAssocID="{7B818A38-9A69-4748-A6D5-12F17AB06BF0}" presName="composite" presStyleCnt="0"/>
      <dgm:spPr/>
    </dgm:pt>
    <dgm:pt modelId="{A5CA2342-DC37-6E41-9035-001CC5C7C253}" type="pres">
      <dgm:prSet presAssocID="{7B818A38-9A69-4748-A6D5-12F17AB06BF0}" presName="bentUpArrow1" presStyleLbl="alignImgPlace1" presStyleIdx="1" presStyleCnt="4"/>
      <dgm:spPr/>
    </dgm:pt>
    <dgm:pt modelId="{F210A811-A9B8-B94C-95D3-628E8E8C1AAF}" type="pres">
      <dgm:prSet presAssocID="{7B818A38-9A69-4748-A6D5-12F17AB06BF0}" presName="ParentText" presStyleLbl="node1" presStyleIdx="1" presStyleCnt="5" custLinFactNeighborX="-8586" custLinFactNeighborY="-2044">
        <dgm:presLayoutVars>
          <dgm:chMax val="1"/>
          <dgm:chPref val="1"/>
          <dgm:bulletEnabled val="1"/>
        </dgm:presLayoutVars>
      </dgm:prSet>
      <dgm:spPr/>
    </dgm:pt>
    <dgm:pt modelId="{25CCA1CC-E495-BA4E-8BB4-AB27034701EF}" type="pres">
      <dgm:prSet presAssocID="{7B818A38-9A69-4748-A6D5-12F17AB06BF0}" presName="ChildText" presStyleLbl="revTx" presStyleIdx="1" presStyleCnt="5" custScaleX="358734" custLinFactX="20744" custLinFactNeighborX="100000" custLinFactNeighborY="24">
        <dgm:presLayoutVars>
          <dgm:chMax val="0"/>
          <dgm:chPref val="0"/>
          <dgm:bulletEnabled val="1"/>
        </dgm:presLayoutVars>
      </dgm:prSet>
      <dgm:spPr/>
    </dgm:pt>
    <dgm:pt modelId="{56A515FC-0987-184B-97A4-309813AFD7F3}" type="pres">
      <dgm:prSet presAssocID="{A5FAE5A8-49D4-5D40-93D0-361517A02D17}" presName="sibTrans" presStyleCnt="0"/>
      <dgm:spPr/>
    </dgm:pt>
    <dgm:pt modelId="{4DEE630A-8BC7-BA4C-9E4A-36ACA6CD1C9B}" type="pres">
      <dgm:prSet presAssocID="{FF69D967-584D-2649-9155-6F325EF5C2AB}" presName="composite" presStyleCnt="0"/>
      <dgm:spPr/>
    </dgm:pt>
    <dgm:pt modelId="{0107F532-2362-0B4B-8C6C-71A723349345}" type="pres">
      <dgm:prSet presAssocID="{FF69D967-584D-2649-9155-6F325EF5C2AB}" presName="bentUpArrow1" presStyleLbl="alignImgPlace1" presStyleIdx="2" presStyleCnt="4"/>
      <dgm:spPr/>
    </dgm:pt>
    <dgm:pt modelId="{74D9CC98-BA41-D24E-B5A6-169A85F72C69}" type="pres">
      <dgm:prSet presAssocID="{FF69D967-584D-2649-9155-6F325EF5C2AB}" presName="ParentText" presStyleLbl="node1" presStyleIdx="2" presStyleCnt="5" custLinFactNeighborX="-32913">
        <dgm:presLayoutVars>
          <dgm:chMax val="1"/>
          <dgm:chPref val="1"/>
          <dgm:bulletEnabled val="1"/>
        </dgm:presLayoutVars>
      </dgm:prSet>
      <dgm:spPr/>
    </dgm:pt>
    <dgm:pt modelId="{70316EE5-1E13-D947-A0F3-8B2C3BDFB2B0}" type="pres">
      <dgm:prSet presAssocID="{FF69D967-584D-2649-9155-6F325EF5C2AB}" presName="ChildText" presStyleLbl="revTx" presStyleIdx="2" presStyleCnt="5" custScaleX="286745" custScaleY="137634" custLinFactNeighborX="45774" custLinFactNeighborY="-4150">
        <dgm:presLayoutVars>
          <dgm:chMax val="0"/>
          <dgm:chPref val="0"/>
          <dgm:bulletEnabled val="1"/>
        </dgm:presLayoutVars>
      </dgm:prSet>
      <dgm:spPr/>
    </dgm:pt>
    <dgm:pt modelId="{E7EADB9B-BA0A-E747-910D-62EAB591B48A}" type="pres">
      <dgm:prSet presAssocID="{D46FB0D6-B6A4-234E-999A-443023FEAB44}" presName="sibTrans" presStyleCnt="0"/>
      <dgm:spPr/>
    </dgm:pt>
    <dgm:pt modelId="{446C27B2-C601-1142-AC40-FACCF515A1FF}" type="pres">
      <dgm:prSet presAssocID="{BAF02200-5EAF-0A4B-8886-E62FB9E997AA}" presName="composite" presStyleCnt="0"/>
      <dgm:spPr/>
    </dgm:pt>
    <dgm:pt modelId="{F8724FAC-151D-3D47-903B-67192E8C683B}" type="pres">
      <dgm:prSet presAssocID="{BAF02200-5EAF-0A4B-8886-E62FB9E997AA}" presName="bentUpArrow1" presStyleLbl="alignImgPlace1" presStyleIdx="3" presStyleCnt="4" custLinFactNeighborX="-14812"/>
      <dgm:spPr/>
    </dgm:pt>
    <dgm:pt modelId="{FA7E12C9-184A-914D-A988-92F4295C50AA}" type="pres">
      <dgm:prSet presAssocID="{BAF02200-5EAF-0A4B-8886-E62FB9E997AA}" presName="ParentText" presStyleLbl="node1" presStyleIdx="3" presStyleCnt="5" custLinFactNeighborX="-38637">
        <dgm:presLayoutVars>
          <dgm:chMax val="1"/>
          <dgm:chPref val="1"/>
          <dgm:bulletEnabled val="1"/>
        </dgm:presLayoutVars>
      </dgm:prSet>
      <dgm:spPr/>
    </dgm:pt>
    <dgm:pt modelId="{F07461B8-1A82-5445-B4AF-C1D9A2F90854}" type="pres">
      <dgm:prSet presAssocID="{BAF02200-5EAF-0A4B-8886-E62FB9E997AA}" presName="ChildText" presStyleLbl="revTx" presStyleIdx="3" presStyleCnt="5" custScaleX="232962" custLinFactNeighborX="21805" custLinFactNeighborY="-792">
        <dgm:presLayoutVars>
          <dgm:chMax val="0"/>
          <dgm:chPref val="0"/>
          <dgm:bulletEnabled val="1"/>
        </dgm:presLayoutVars>
      </dgm:prSet>
      <dgm:spPr/>
    </dgm:pt>
    <dgm:pt modelId="{885D57F7-1FD8-B142-8C52-D0623809D95B}" type="pres">
      <dgm:prSet presAssocID="{DCF14136-E3A7-2D4F-A20E-BB5C2D866354}" presName="sibTrans" presStyleCnt="0"/>
      <dgm:spPr/>
    </dgm:pt>
    <dgm:pt modelId="{3C4CE125-38AE-7640-BC47-95762797B3CE}" type="pres">
      <dgm:prSet presAssocID="{55BDE4A1-EB10-FD48-B470-E4E5895FA96C}" presName="composite" presStyleCnt="0"/>
      <dgm:spPr/>
    </dgm:pt>
    <dgm:pt modelId="{33E333FC-90AE-5A46-9AB8-6FFE0600A8D3}" type="pres">
      <dgm:prSet presAssocID="{55BDE4A1-EB10-FD48-B470-E4E5895FA96C}" presName="ParentText" presStyleLbl="node1" presStyleIdx="4" presStyleCnt="5" custLinFactNeighborX="-41498" custLinFactNeighborY="3245">
        <dgm:presLayoutVars>
          <dgm:chMax val="1"/>
          <dgm:chPref val="1"/>
          <dgm:bulletEnabled val="1"/>
        </dgm:presLayoutVars>
      </dgm:prSet>
      <dgm:spPr/>
    </dgm:pt>
    <dgm:pt modelId="{4F1BE693-1C56-1441-B328-E1511281A770}" type="pres">
      <dgm:prSet presAssocID="{55BDE4A1-EB10-FD48-B470-E4E5895FA96C}" presName="FinalChildText" presStyleLbl="revTx" presStyleIdx="4" presStyleCnt="5" custScaleX="215051" custScaleY="148313" custLinFactNeighborX="18593" custLinFactNeighborY="12038">
        <dgm:presLayoutVars>
          <dgm:chMax val="0"/>
          <dgm:chPref val="0"/>
          <dgm:bulletEnabled val="1"/>
        </dgm:presLayoutVars>
      </dgm:prSet>
      <dgm:spPr/>
    </dgm:pt>
  </dgm:ptLst>
  <dgm:cxnLst>
    <dgm:cxn modelId="{F066BA02-E609-404F-AC40-551FE14A40FF}" type="presOf" srcId="{FD9682FF-C5C5-504F-9608-F6E10A455373}" destId="{25CCA1CC-E495-BA4E-8BB4-AB27034701EF}" srcOrd="0" destOrd="0" presId="urn:microsoft.com/office/officeart/2005/8/layout/StepDownProcess"/>
    <dgm:cxn modelId="{7CBB8E11-1C7E-754F-85DE-1FAB4853AF9E}" type="presOf" srcId="{218F888C-BDBA-AB40-8F4D-69DA7D4FE870}" destId="{510F93A8-37A5-AB40-801D-C75B6F3135AC}" srcOrd="0" destOrd="0" presId="urn:microsoft.com/office/officeart/2005/8/layout/StepDownProcess"/>
    <dgm:cxn modelId="{FE295C17-8762-384E-B404-026126CCEB0A}" type="presOf" srcId="{6E720DEB-458C-A349-91F1-5F438D359B5E}" destId="{4F1BE693-1C56-1441-B328-E1511281A770}" srcOrd="0" destOrd="0" presId="urn:microsoft.com/office/officeart/2005/8/layout/StepDownProcess"/>
    <dgm:cxn modelId="{EFAD9227-BFDF-7E4A-BD88-EA68475577A7}" type="presOf" srcId="{A08A1A94-0340-C042-B296-1EB92A2CC173}" destId="{F07461B8-1A82-5445-B4AF-C1D9A2F90854}" srcOrd="0" destOrd="0" presId="urn:microsoft.com/office/officeart/2005/8/layout/StepDownProcess"/>
    <dgm:cxn modelId="{2302B448-BC3E-154E-97D0-F36E5DC415BD}" srcId="{218F888C-BDBA-AB40-8F4D-69DA7D4FE870}" destId="{BAF02200-5EAF-0A4B-8886-E62FB9E997AA}" srcOrd="3" destOrd="0" parTransId="{972CF771-030A-0541-8098-8548F31A8C8E}" sibTransId="{DCF14136-E3A7-2D4F-A20E-BB5C2D866354}"/>
    <dgm:cxn modelId="{5ECA2F49-4F18-E943-A3E9-0B5308AB6F3F}" srcId="{218F888C-BDBA-AB40-8F4D-69DA7D4FE870}" destId="{7B818A38-9A69-4748-A6D5-12F17AB06BF0}" srcOrd="1" destOrd="0" parTransId="{AD0D7CD5-96AD-3745-9E37-741199673DDA}" sibTransId="{A5FAE5A8-49D4-5D40-93D0-361517A02D17}"/>
    <dgm:cxn modelId="{B85CE74A-96F4-0E4B-B422-EF739321C823}" srcId="{FF69D967-584D-2649-9155-6F325EF5C2AB}" destId="{3912458B-ED80-534C-82E1-7AF4C34FE6CB}" srcOrd="0" destOrd="0" parTransId="{37D594E2-A1EF-404B-89B0-BB5097C3D0B9}" sibTransId="{354FEE5C-E98E-CB4B-A092-95CAD41A5330}"/>
    <dgm:cxn modelId="{C836844D-DA36-3A45-A58A-12D093C023AF}" type="presOf" srcId="{FF69D967-584D-2649-9155-6F325EF5C2AB}" destId="{74D9CC98-BA41-D24E-B5A6-169A85F72C69}" srcOrd="0" destOrd="0" presId="urn:microsoft.com/office/officeart/2005/8/layout/StepDownProcess"/>
    <dgm:cxn modelId="{E665B754-55AD-6440-B14E-7292840D04CF}" srcId="{218F888C-BDBA-AB40-8F4D-69DA7D4FE870}" destId="{55BDE4A1-EB10-FD48-B470-E4E5895FA96C}" srcOrd="4" destOrd="0" parTransId="{1071DF7D-BC00-E44B-BD12-81F18F982EC3}" sibTransId="{9318162C-4BE1-D644-A767-299D773582AE}"/>
    <dgm:cxn modelId="{E2A07955-333F-8E48-83E6-B92EFA592947}" type="presOf" srcId="{7B818A38-9A69-4748-A6D5-12F17AB06BF0}" destId="{F210A811-A9B8-B94C-95D3-628E8E8C1AAF}" srcOrd="0" destOrd="0" presId="urn:microsoft.com/office/officeart/2005/8/layout/StepDownProcess"/>
    <dgm:cxn modelId="{00925B5B-F5DE-A649-834C-841AF518682D}" type="presOf" srcId="{55BDE4A1-EB10-FD48-B470-E4E5895FA96C}" destId="{33E333FC-90AE-5A46-9AB8-6FFE0600A8D3}" srcOrd="0" destOrd="0" presId="urn:microsoft.com/office/officeart/2005/8/layout/StepDownProcess"/>
    <dgm:cxn modelId="{68D7DC60-ECFA-514B-9780-6DC9116D0AE0}" srcId="{7B818A38-9A69-4748-A6D5-12F17AB06BF0}" destId="{FD9682FF-C5C5-504F-9608-F6E10A455373}" srcOrd="0" destOrd="0" parTransId="{01D800DB-C108-8840-8F6B-24EDB3091564}" sibTransId="{A0577A05-B95A-124F-A09B-2495592425A2}"/>
    <dgm:cxn modelId="{4BE3E06B-D9F7-A241-9C7F-1BBB0477F9CD}" type="presOf" srcId="{BAF02200-5EAF-0A4B-8886-E62FB9E997AA}" destId="{FA7E12C9-184A-914D-A988-92F4295C50AA}" srcOrd="0" destOrd="0" presId="urn:microsoft.com/office/officeart/2005/8/layout/StepDownProcess"/>
    <dgm:cxn modelId="{0373DB72-BCE1-AE48-9ACC-5BD7B50C18BF}" srcId="{55BDE4A1-EB10-FD48-B470-E4E5895FA96C}" destId="{6E720DEB-458C-A349-91F1-5F438D359B5E}" srcOrd="0" destOrd="0" parTransId="{CC02F74B-7EE2-7841-811E-785F56CD4B03}" sibTransId="{BA852531-E774-9349-9A00-3161FE378A59}"/>
    <dgm:cxn modelId="{B8102697-0A37-3444-9F5F-29D97247BAED}" type="presOf" srcId="{3912458B-ED80-534C-82E1-7AF4C34FE6CB}" destId="{70316EE5-1E13-D947-A0F3-8B2C3BDFB2B0}" srcOrd="0" destOrd="0" presId="urn:microsoft.com/office/officeart/2005/8/layout/StepDownProcess"/>
    <dgm:cxn modelId="{0D729FA0-68BA-6D4B-A670-8D3A3B32B042}" srcId="{218F888C-BDBA-AB40-8F4D-69DA7D4FE870}" destId="{FF69D967-584D-2649-9155-6F325EF5C2AB}" srcOrd="2" destOrd="0" parTransId="{83829A00-C6D6-7347-BFFD-8E38221F043A}" sibTransId="{D46FB0D6-B6A4-234E-999A-443023FEAB44}"/>
    <dgm:cxn modelId="{638331A8-6404-DB4F-B313-3D7E53EB3454}" srcId="{08D8399F-EDCD-864E-AA0C-08DC00F70461}" destId="{F7C717DD-F8B3-7343-845C-D1A69859B374}" srcOrd="0" destOrd="0" parTransId="{E1920E11-B8D8-1947-8A8B-6F1060F79AAD}" sibTransId="{E736BBC1-CFDC-B047-853C-6251F9946575}"/>
    <dgm:cxn modelId="{8C19B0BF-24C1-014A-B6B8-B961E1C2E263}" srcId="{BAF02200-5EAF-0A4B-8886-E62FB9E997AA}" destId="{A08A1A94-0340-C042-B296-1EB92A2CC173}" srcOrd="0" destOrd="0" parTransId="{929C50C3-BE0D-6A41-BA24-E7FD5A10D337}" sibTransId="{D1E5156C-8229-1843-9B35-0DE7F6B6BA14}"/>
    <dgm:cxn modelId="{821D41F2-57BC-3A46-8F9C-572EC14CCFF7}" type="presOf" srcId="{F7C717DD-F8B3-7343-845C-D1A69859B374}" destId="{5B0094CD-5AAE-F841-BEBA-9A56DE47E5BD}" srcOrd="0" destOrd="0" presId="urn:microsoft.com/office/officeart/2005/8/layout/StepDownProcess"/>
    <dgm:cxn modelId="{CBCD93FD-855E-924B-A0D4-F8573C8783DD}" type="presOf" srcId="{08D8399F-EDCD-864E-AA0C-08DC00F70461}" destId="{6DABFBC5-9C4E-7C42-B2D4-1C1E5E34F2F6}" srcOrd="0" destOrd="0" presId="urn:microsoft.com/office/officeart/2005/8/layout/StepDownProcess"/>
    <dgm:cxn modelId="{4DB72CFE-B006-8D4B-A043-52268AE3DD81}" srcId="{218F888C-BDBA-AB40-8F4D-69DA7D4FE870}" destId="{08D8399F-EDCD-864E-AA0C-08DC00F70461}" srcOrd="0" destOrd="0" parTransId="{3AA2DBA0-55B0-204F-9C37-F4D22F551DC3}" sibTransId="{A33E7876-36FA-D043-B7D3-676298E29C39}"/>
    <dgm:cxn modelId="{DB573CBC-7A3F-7745-9B23-94E40B49A732}" type="presParOf" srcId="{510F93A8-37A5-AB40-801D-C75B6F3135AC}" destId="{EB85CBCA-CF83-414E-AAA4-6A9BAE4CC863}" srcOrd="0" destOrd="0" presId="urn:microsoft.com/office/officeart/2005/8/layout/StepDownProcess"/>
    <dgm:cxn modelId="{DAEB35A7-64CA-354F-A737-7E24BEB94760}" type="presParOf" srcId="{EB85CBCA-CF83-414E-AAA4-6A9BAE4CC863}" destId="{05ADE546-8174-A144-91E1-4146DA0D9557}" srcOrd="0" destOrd="0" presId="urn:microsoft.com/office/officeart/2005/8/layout/StepDownProcess"/>
    <dgm:cxn modelId="{84097E5F-A7DD-824F-AD45-7B42C59BF4FF}" type="presParOf" srcId="{EB85CBCA-CF83-414E-AAA4-6A9BAE4CC863}" destId="{6DABFBC5-9C4E-7C42-B2D4-1C1E5E34F2F6}" srcOrd="1" destOrd="0" presId="urn:microsoft.com/office/officeart/2005/8/layout/StepDownProcess"/>
    <dgm:cxn modelId="{69A9C7E2-A402-7D40-87AC-7032597485C1}" type="presParOf" srcId="{EB85CBCA-CF83-414E-AAA4-6A9BAE4CC863}" destId="{5B0094CD-5AAE-F841-BEBA-9A56DE47E5BD}" srcOrd="2" destOrd="0" presId="urn:microsoft.com/office/officeart/2005/8/layout/StepDownProcess"/>
    <dgm:cxn modelId="{E1977B89-EBA4-8C44-95BC-55878CC62587}" type="presParOf" srcId="{510F93A8-37A5-AB40-801D-C75B6F3135AC}" destId="{E98F1D32-BBB5-C24E-9F51-C73EB8642F0D}" srcOrd="1" destOrd="0" presId="urn:microsoft.com/office/officeart/2005/8/layout/StepDownProcess"/>
    <dgm:cxn modelId="{4EA97826-DED7-ED45-9B36-0BEE3842D783}" type="presParOf" srcId="{510F93A8-37A5-AB40-801D-C75B6F3135AC}" destId="{95765ADF-8B8E-8949-8A0B-E56F48FBF6F1}" srcOrd="2" destOrd="0" presId="urn:microsoft.com/office/officeart/2005/8/layout/StepDownProcess"/>
    <dgm:cxn modelId="{D424E6F4-D7DD-624C-86A3-CC3B40FBC016}" type="presParOf" srcId="{95765ADF-8B8E-8949-8A0B-E56F48FBF6F1}" destId="{A5CA2342-DC37-6E41-9035-001CC5C7C253}" srcOrd="0" destOrd="0" presId="urn:microsoft.com/office/officeart/2005/8/layout/StepDownProcess"/>
    <dgm:cxn modelId="{6659CE46-098A-5E4F-850C-7C4E4DA012D8}" type="presParOf" srcId="{95765ADF-8B8E-8949-8A0B-E56F48FBF6F1}" destId="{F210A811-A9B8-B94C-95D3-628E8E8C1AAF}" srcOrd="1" destOrd="0" presId="urn:microsoft.com/office/officeart/2005/8/layout/StepDownProcess"/>
    <dgm:cxn modelId="{EAC40A44-49E9-9949-A5C6-C0E2CA73C07B}" type="presParOf" srcId="{95765ADF-8B8E-8949-8A0B-E56F48FBF6F1}" destId="{25CCA1CC-E495-BA4E-8BB4-AB27034701EF}" srcOrd="2" destOrd="0" presId="urn:microsoft.com/office/officeart/2005/8/layout/StepDownProcess"/>
    <dgm:cxn modelId="{AE035C1C-C5E6-5745-AB8A-16E0F4625F79}" type="presParOf" srcId="{510F93A8-37A5-AB40-801D-C75B6F3135AC}" destId="{56A515FC-0987-184B-97A4-309813AFD7F3}" srcOrd="3" destOrd="0" presId="urn:microsoft.com/office/officeart/2005/8/layout/StepDownProcess"/>
    <dgm:cxn modelId="{BA4FEBA7-7D67-D647-B7C5-DDB9F80EF6F9}" type="presParOf" srcId="{510F93A8-37A5-AB40-801D-C75B6F3135AC}" destId="{4DEE630A-8BC7-BA4C-9E4A-36ACA6CD1C9B}" srcOrd="4" destOrd="0" presId="urn:microsoft.com/office/officeart/2005/8/layout/StepDownProcess"/>
    <dgm:cxn modelId="{10B09834-9AC5-A642-9AFB-3494E2E8755D}" type="presParOf" srcId="{4DEE630A-8BC7-BA4C-9E4A-36ACA6CD1C9B}" destId="{0107F532-2362-0B4B-8C6C-71A723349345}" srcOrd="0" destOrd="0" presId="urn:microsoft.com/office/officeart/2005/8/layout/StepDownProcess"/>
    <dgm:cxn modelId="{E8B9FD97-FB79-4448-AAAA-2F8EB1516253}" type="presParOf" srcId="{4DEE630A-8BC7-BA4C-9E4A-36ACA6CD1C9B}" destId="{74D9CC98-BA41-D24E-B5A6-169A85F72C69}" srcOrd="1" destOrd="0" presId="urn:microsoft.com/office/officeart/2005/8/layout/StepDownProcess"/>
    <dgm:cxn modelId="{198D3829-37D6-CF4E-9FB8-8E66F2699A09}" type="presParOf" srcId="{4DEE630A-8BC7-BA4C-9E4A-36ACA6CD1C9B}" destId="{70316EE5-1E13-D947-A0F3-8B2C3BDFB2B0}" srcOrd="2" destOrd="0" presId="urn:microsoft.com/office/officeart/2005/8/layout/StepDownProcess"/>
    <dgm:cxn modelId="{A7E4EDD6-ACBC-CC42-BB0C-AF9241800716}" type="presParOf" srcId="{510F93A8-37A5-AB40-801D-C75B6F3135AC}" destId="{E7EADB9B-BA0A-E747-910D-62EAB591B48A}" srcOrd="5" destOrd="0" presId="urn:microsoft.com/office/officeart/2005/8/layout/StepDownProcess"/>
    <dgm:cxn modelId="{D625DA84-7B2A-294C-80A7-3F9498357CE8}" type="presParOf" srcId="{510F93A8-37A5-AB40-801D-C75B6F3135AC}" destId="{446C27B2-C601-1142-AC40-FACCF515A1FF}" srcOrd="6" destOrd="0" presId="urn:microsoft.com/office/officeart/2005/8/layout/StepDownProcess"/>
    <dgm:cxn modelId="{8F3CD63C-417F-0349-850D-9AB9FEA239C1}" type="presParOf" srcId="{446C27B2-C601-1142-AC40-FACCF515A1FF}" destId="{F8724FAC-151D-3D47-903B-67192E8C683B}" srcOrd="0" destOrd="0" presId="urn:microsoft.com/office/officeart/2005/8/layout/StepDownProcess"/>
    <dgm:cxn modelId="{1E11B8A5-93F0-5B46-9071-07F50D2EA576}" type="presParOf" srcId="{446C27B2-C601-1142-AC40-FACCF515A1FF}" destId="{FA7E12C9-184A-914D-A988-92F4295C50AA}" srcOrd="1" destOrd="0" presId="urn:microsoft.com/office/officeart/2005/8/layout/StepDownProcess"/>
    <dgm:cxn modelId="{00D86EAE-3C32-1142-A701-2D3C5931F278}" type="presParOf" srcId="{446C27B2-C601-1142-AC40-FACCF515A1FF}" destId="{F07461B8-1A82-5445-B4AF-C1D9A2F90854}" srcOrd="2" destOrd="0" presId="urn:microsoft.com/office/officeart/2005/8/layout/StepDownProcess"/>
    <dgm:cxn modelId="{0D7B3A5F-DAEE-6946-B548-BCCDFC37CE47}" type="presParOf" srcId="{510F93A8-37A5-AB40-801D-C75B6F3135AC}" destId="{885D57F7-1FD8-B142-8C52-D0623809D95B}" srcOrd="7" destOrd="0" presId="urn:microsoft.com/office/officeart/2005/8/layout/StepDownProcess"/>
    <dgm:cxn modelId="{C994F04D-6CE3-CE40-BC2F-23B144785D0C}" type="presParOf" srcId="{510F93A8-37A5-AB40-801D-C75B6F3135AC}" destId="{3C4CE125-38AE-7640-BC47-95762797B3CE}" srcOrd="8" destOrd="0" presId="urn:microsoft.com/office/officeart/2005/8/layout/StepDownProcess"/>
    <dgm:cxn modelId="{62432F38-235A-F74C-BE87-502105D0079D}" type="presParOf" srcId="{3C4CE125-38AE-7640-BC47-95762797B3CE}" destId="{33E333FC-90AE-5A46-9AB8-6FFE0600A8D3}" srcOrd="0" destOrd="0" presId="urn:microsoft.com/office/officeart/2005/8/layout/StepDownProcess"/>
    <dgm:cxn modelId="{275D07F9-73BB-494E-BC89-A04190AF0801}" type="presParOf" srcId="{3C4CE125-38AE-7640-BC47-95762797B3CE}" destId="{4F1BE693-1C56-1441-B328-E1511281A770}" srcOrd="1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2E3346-5985-8F4F-AE9F-B18632691421}">
      <dsp:nvSpPr>
        <dsp:cNvPr id="0" name=""/>
        <dsp:cNvSpPr/>
      </dsp:nvSpPr>
      <dsp:spPr>
        <a:xfrm>
          <a:off x="56" y="297262"/>
          <a:ext cx="5401679" cy="190130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7368" tIns="158496" rIns="277368" bIns="158496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/>
            <a:t>Data scraped using Selenium and </a:t>
          </a:r>
          <a:r>
            <a:rPr lang="en-US" sz="3900" kern="1200" dirty="0" err="1"/>
            <a:t>BeautifulSoup</a:t>
          </a:r>
          <a:r>
            <a:rPr lang="en-US" sz="3900" kern="1200" dirty="0"/>
            <a:t>:</a:t>
          </a:r>
        </a:p>
      </dsp:txBody>
      <dsp:txXfrm>
        <a:off x="56" y="297262"/>
        <a:ext cx="5401679" cy="1901303"/>
      </dsp:txXfrm>
    </dsp:sp>
    <dsp:sp modelId="{9839FFC9-9129-5C49-AA90-88FD8CC920B2}">
      <dsp:nvSpPr>
        <dsp:cNvPr id="0" name=""/>
        <dsp:cNvSpPr/>
      </dsp:nvSpPr>
      <dsp:spPr>
        <a:xfrm>
          <a:off x="56" y="2198566"/>
          <a:ext cx="5401679" cy="230168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227584" bIns="256032" numCol="1" spcCol="1270" anchor="t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200" kern="1200" dirty="0"/>
            <a:t>FanGraphs: </a:t>
          </a:r>
          <a:r>
            <a:rPr lang="en-US" sz="3200" kern="1200" dirty="0" err="1"/>
            <a:t>wRC</a:t>
          </a:r>
          <a:r>
            <a:rPr lang="en-US" sz="3200" kern="1200" dirty="0"/>
            <a:t>+</a:t>
          </a:r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200" kern="1200" dirty="0"/>
            <a:t>Baseball Savant: </a:t>
          </a:r>
          <a:r>
            <a:rPr lang="en-US" sz="3200" kern="1200" dirty="0" err="1"/>
            <a:t>Statcast</a:t>
          </a:r>
          <a:endParaRPr lang="en-US" sz="3200" kern="1200" dirty="0"/>
        </a:p>
      </dsp:txBody>
      <dsp:txXfrm>
        <a:off x="56" y="2198566"/>
        <a:ext cx="5401679" cy="2301682"/>
      </dsp:txXfrm>
    </dsp:sp>
    <dsp:sp modelId="{3257BB10-21E0-734F-AB0E-465D430FD913}">
      <dsp:nvSpPr>
        <dsp:cNvPr id="0" name=""/>
        <dsp:cNvSpPr/>
      </dsp:nvSpPr>
      <dsp:spPr>
        <a:xfrm>
          <a:off x="6157971" y="297262"/>
          <a:ext cx="5401679" cy="190130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7368" tIns="158496" rIns="277368" bIns="158496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/>
            <a:t>Tools used to analyze the data and build the model include:</a:t>
          </a:r>
        </a:p>
      </dsp:txBody>
      <dsp:txXfrm>
        <a:off x="6157971" y="297262"/>
        <a:ext cx="5401679" cy="1901303"/>
      </dsp:txXfrm>
    </dsp:sp>
    <dsp:sp modelId="{44DF3A44-8136-E444-AFD4-8E85C0E4ADFE}">
      <dsp:nvSpPr>
        <dsp:cNvPr id="0" name=""/>
        <dsp:cNvSpPr/>
      </dsp:nvSpPr>
      <dsp:spPr>
        <a:xfrm>
          <a:off x="6157971" y="2198566"/>
          <a:ext cx="5401679" cy="230168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8026" tIns="208026" rIns="277368" bIns="312039" numCol="1" spcCol="1270" anchor="t" anchorCtr="0">
          <a:noAutofit/>
        </a:bodyPr>
        <a:lstStyle/>
        <a:p>
          <a:pPr marL="285750" lvl="1" indent="-285750" algn="l" defTabSz="1733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900" kern="1200" dirty="0"/>
            <a:t>Python</a:t>
          </a:r>
        </a:p>
        <a:p>
          <a:pPr marL="285750" lvl="1" indent="-285750" algn="l" defTabSz="1733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900" kern="1200"/>
            <a:t>Pandas</a:t>
          </a:r>
        </a:p>
        <a:p>
          <a:pPr marL="285750" lvl="1" indent="-285750" algn="l" defTabSz="1733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900" kern="1200" dirty="0"/>
            <a:t>Scikit-learn</a:t>
          </a:r>
        </a:p>
      </dsp:txBody>
      <dsp:txXfrm>
        <a:off x="6157971" y="2198566"/>
        <a:ext cx="5401679" cy="230168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ADE546-8174-A144-91E1-4146DA0D9557}">
      <dsp:nvSpPr>
        <dsp:cNvPr id="0" name=""/>
        <dsp:cNvSpPr/>
      </dsp:nvSpPr>
      <dsp:spPr>
        <a:xfrm rot="5400000">
          <a:off x="363647" y="575047"/>
          <a:ext cx="591478" cy="757321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DABFBC5-9C4E-7C42-B2D4-1C1E5E34F2F6}">
      <dsp:nvSpPr>
        <dsp:cNvPr id="0" name=""/>
        <dsp:cNvSpPr/>
      </dsp:nvSpPr>
      <dsp:spPr>
        <a:xfrm>
          <a:off x="37573" y="22068"/>
          <a:ext cx="995702" cy="696959"/>
        </a:xfrm>
        <a:prstGeom prst="roundRect">
          <a:avLst>
            <a:gd name="adj" fmla="val 1667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0.275</a:t>
          </a:r>
        </a:p>
      </dsp:txBody>
      <dsp:txXfrm>
        <a:off x="71602" y="56097"/>
        <a:ext cx="927644" cy="628901"/>
      </dsp:txXfrm>
    </dsp:sp>
    <dsp:sp modelId="{5B0094CD-5AAE-F841-BEBA-9A56DE47E5BD}">
      <dsp:nvSpPr>
        <dsp:cNvPr id="0" name=""/>
        <dsp:cNvSpPr/>
      </dsp:nvSpPr>
      <dsp:spPr>
        <a:xfrm>
          <a:off x="1011054" y="31464"/>
          <a:ext cx="1991354" cy="5633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Only using Exit Velocity</a:t>
          </a:r>
          <a:endParaRPr lang="en-US" sz="1600" kern="1200" dirty="0"/>
        </a:p>
      </dsp:txBody>
      <dsp:txXfrm>
        <a:off x="1011054" y="31464"/>
        <a:ext cx="1991354" cy="563313"/>
      </dsp:txXfrm>
    </dsp:sp>
    <dsp:sp modelId="{A5CA2342-DC37-6E41-9035-001CC5C7C253}">
      <dsp:nvSpPr>
        <dsp:cNvPr id="0" name=""/>
        <dsp:cNvSpPr/>
      </dsp:nvSpPr>
      <dsp:spPr>
        <a:xfrm rot="5400000">
          <a:off x="1323944" y="1460649"/>
          <a:ext cx="591478" cy="673377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-71332"/>
            <a:satOff val="-10944"/>
            <a:lumOff val="314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210A811-A9B8-B94C-95D3-628E8E8C1AAF}">
      <dsp:nvSpPr>
        <dsp:cNvPr id="0" name=""/>
        <dsp:cNvSpPr/>
      </dsp:nvSpPr>
      <dsp:spPr>
        <a:xfrm>
          <a:off x="1081747" y="790737"/>
          <a:ext cx="995702" cy="696959"/>
        </a:xfrm>
        <a:prstGeom prst="roundRect">
          <a:avLst>
            <a:gd name="adj" fmla="val 1667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0.438</a:t>
          </a:r>
        </a:p>
      </dsp:txBody>
      <dsp:txXfrm>
        <a:off x="1115776" y="824766"/>
        <a:ext cx="927644" cy="628901"/>
      </dsp:txXfrm>
    </dsp:sp>
    <dsp:sp modelId="{25CCA1CC-E495-BA4E-8BB4-AB27034701EF}">
      <dsp:nvSpPr>
        <dsp:cNvPr id="0" name=""/>
        <dsp:cNvSpPr/>
      </dsp:nvSpPr>
      <dsp:spPr>
        <a:xfrm>
          <a:off x="2100494" y="871589"/>
          <a:ext cx="2597876" cy="5633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Original Full Features w/Position</a:t>
          </a:r>
          <a:endParaRPr lang="en-US" sz="1600" kern="1200" dirty="0"/>
        </a:p>
      </dsp:txBody>
      <dsp:txXfrm>
        <a:off x="2100494" y="871589"/>
        <a:ext cx="2597876" cy="563313"/>
      </dsp:txXfrm>
    </dsp:sp>
    <dsp:sp modelId="{0107F532-2362-0B4B-8C6C-71A723349345}">
      <dsp:nvSpPr>
        <dsp:cNvPr id="0" name=""/>
        <dsp:cNvSpPr/>
      </dsp:nvSpPr>
      <dsp:spPr>
        <a:xfrm rot="5400000">
          <a:off x="2453609" y="2283092"/>
          <a:ext cx="591478" cy="673377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-142665"/>
            <a:satOff val="-21888"/>
            <a:lumOff val="629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4D9CC98-BA41-D24E-B5A6-169A85F72C69}">
      <dsp:nvSpPr>
        <dsp:cNvPr id="0" name=""/>
        <dsp:cNvSpPr/>
      </dsp:nvSpPr>
      <dsp:spPr>
        <a:xfrm>
          <a:off x="1969188" y="1627426"/>
          <a:ext cx="995702" cy="696959"/>
        </a:xfrm>
        <a:prstGeom prst="roundRect">
          <a:avLst>
            <a:gd name="adj" fmla="val 1667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0.561</a:t>
          </a:r>
        </a:p>
      </dsp:txBody>
      <dsp:txXfrm>
        <a:off x="2003217" y="1661455"/>
        <a:ext cx="927644" cy="628901"/>
      </dsp:txXfrm>
    </dsp:sp>
    <dsp:sp modelId="{70316EE5-1E13-D947-A0F3-8B2C3BDFB2B0}">
      <dsp:nvSpPr>
        <dsp:cNvPr id="0" name=""/>
        <dsp:cNvSpPr/>
      </dsp:nvSpPr>
      <dsp:spPr>
        <a:xfrm>
          <a:off x="2947907" y="1564521"/>
          <a:ext cx="2076547" cy="775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Added Additional Batted Ball Profile, Removed Position</a:t>
          </a:r>
          <a:endParaRPr lang="en-US" sz="1600" kern="1200" dirty="0"/>
        </a:p>
      </dsp:txBody>
      <dsp:txXfrm>
        <a:off x="2947907" y="1564521"/>
        <a:ext cx="2076547" cy="775310"/>
      </dsp:txXfrm>
    </dsp:sp>
    <dsp:sp modelId="{F8724FAC-151D-3D47-903B-67192E8C683B}">
      <dsp:nvSpPr>
        <dsp:cNvPr id="0" name=""/>
        <dsp:cNvSpPr/>
      </dsp:nvSpPr>
      <dsp:spPr>
        <a:xfrm rot="5400000">
          <a:off x="3483533" y="3066007"/>
          <a:ext cx="591478" cy="673377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-213997"/>
            <a:satOff val="-32832"/>
            <a:lumOff val="94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A7E12C9-184A-914D-A988-92F4295C50AA}">
      <dsp:nvSpPr>
        <dsp:cNvPr id="0" name=""/>
        <dsp:cNvSpPr/>
      </dsp:nvSpPr>
      <dsp:spPr>
        <a:xfrm>
          <a:off x="3041859" y="2410341"/>
          <a:ext cx="995702" cy="696959"/>
        </a:xfrm>
        <a:prstGeom prst="roundRect">
          <a:avLst>
            <a:gd name="adj" fmla="val 1667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0.631</a:t>
          </a:r>
        </a:p>
      </dsp:txBody>
      <dsp:txXfrm>
        <a:off x="3075888" y="2444370"/>
        <a:ext cx="927644" cy="628901"/>
      </dsp:txXfrm>
    </dsp:sp>
    <dsp:sp modelId="{F07461B8-1A82-5445-B4AF-C1D9A2F90854}">
      <dsp:nvSpPr>
        <dsp:cNvPr id="0" name=""/>
        <dsp:cNvSpPr/>
      </dsp:nvSpPr>
      <dsp:spPr>
        <a:xfrm>
          <a:off x="4098736" y="2472351"/>
          <a:ext cx="1687061" cy="5633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Added Walk Rate, Whiff Rate</a:t>
          </a:r>
          <a:endParaRPr lang="en-US" sz="1600" kern="1200" dirty="0"/>
        </a:p>
      </dsp:txBody>
      <dsp:txXfrm>
        <a:off x="4098736" y="2472351"/>
        <a:ext cx="1687061" cy="563313"/>
      </dsp:txXfrm>
    </dsp:sp>
    <dsp:sp modelId="{33E333FC-90AE-5A46-9AB8-6FFE0600A8D3}">
      <dsp:nvSpPr>
        <dsp:cNvPr id="0" name=""/>
        <dsp:cNvSpPr/>
      </dsp:nvSpPr>
      <dsp:spPr>
        <a:xfrm>
          <a:off x="4143037" y="3285479"/>
          <a:ext cx="995702" cy="696959"/>
        </a:xfrm>
        <a:prstGeom prst="roundRect">
          <a:avLst>
            <a:gd name="adj" fmla="val 1667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0.641</a:t>
          </a:r>
        </a:p>
      </dsp:txBody>
      <dsp:txXfrm>
        <a:off x="4177066" y="3319508"/>
        <a:ext cx="927644" cy="628901"/>
      </dsp:txXfrm>
    </dsp:sp>
    <dsp:sp modelId="{4F1BE693-1C56-1441-B328-E1511281A770}">
      <dsp:nvSpPr>
        <dsp:cNvPr id="0" name=""/>
        <dsp:cNvSpPr/>
      </dsp:nvSpPr>
      <dsp:spPr>
        <a:xfrm>
          <a:off x="5172921" y="3215325"/>
          <a:ext cx="1557354" cy="8354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Added strong interaction terms</a:t>
          </a:r>
        </a:p>
      </dsp:txBody>
      <dsp:txXfrm>
        <a:off x="5172921" y="3215325"/>
        <a:ext cx="1557354" cy="83546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604967-845F-814D-AC21-FC09D0B2C8DB}" type="datetimeFigureOut">
              <a:rPr lang="en-US" smtClean="0"/>
              <a:t>1/21/21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64CB34-A26F-C54E-8B3C-BEBEB9B1F2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8463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Image: https://</a:t>
            </a:r>
            <a:r>
              <a:rPr lang="en-US" dirty="0" err="1"/>
              <a:t>cdn.pixabay.com</a:t>
            </a:r>
            <a:r>
              <a:rPr lang="en-US" dirty="0"/>
              <a:t>/photo/2016/09/19/17/55/baseball-1680863_960_720.jpg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64CB34-A26F-C54E-8B3C-BEBEB9B1F23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4533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Source: https://</a:t>
            </a:r>
            <a:r>
              <a:rPr lang="en-US" dirty="0" err="1"/>
              <a:t>www.usatoday.com</a:t>
            </a:r>
            <a:r>
              <a:rPr lang="en-US" dirty="0"/>
              <a:t>/story/sports/</a:t>
            </a:r>
            <a:r>
              <a:rPr lang="en-US" dirty="0" err="1"/>
              <a:t>mlb</a:t>
            </a:r>
            <a:r>
              <a:rPr lang="en-US" dirty="0"/>
              <a:t>/2020/05/16/major-league-baseball-revenue-loss-report/5207671002/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64CB34-A26F-C54E-8B3C-BEBEB9B1F23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1629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Image: https://</a:t>
            </a:r>
            <a:r>
              <a:rPr lang="en-US" dirty="0" err="1"/>
              <a:t>www.pitcherlist.com</a:t>
            </a:r>
            <a:r>
              <a:rPr lang="en-US" dirty="0"/>
              <a:t>/wp-content/uploads/non-</a:t>
            </a:r>
            <a:r>
              <a:rPr lang="en-US" dirty="0" err="1"/>
              <a:t>brl.jpg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64CB34-A26F-C54E-8B3C-BEBEB9B1F23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8260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Image: https://</a:t>
            </a:r>
            <a:r>
              <a:rPr lang="en-US" dirty="0" err="1"/>
              <a:t>www.pitcherlist.com</a:t>
            </a:r>
            <a:r>
              <a:rPr lang="en-US" dirty="0"/>
              <a:t>/wp-content/uploads/non-</a:t>
            </a:r>
            <a:r>
              <a:rPr lang="en-US" dirty="0" err="1"/>
              <a:t>brl.jpg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64CB34-A26F-C54E-8B3C-BEBEB9B1F23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9861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Fangraphs Logo: https://</a:t>
            </a:r>
            <a:r>
              <a:rPr lang="en-US" dirty="0" err="1"/>
              <a:t>www.google.com</a:t>
            </a:r>
            <a:r>
              <a:rPr lang="en-US" dirty="0"/>
              <a:t>/</a:t>
            </a:r>
            <a:r>
              <a:rPr lang="en-US" dirty="0" err="1"/>
              <a:t>url?sa</a:t>
            </a:r>
            <a:r>
              <a:rPr lang="en-US" dirty="0"/>
              <a:t>=</a:t>
            </a:r>
            <a:r>
              <a:rPr lang="en-US" dirty="0" err="1"/>
              <a:t>i&amp;url</a:t>
            </a:r>
            <a:r>
              <a:rPr lang="en-US" dirty="0"/>
              <a:t>=https%3A%2F%2Ftheinfomonkey.com%2Fpage%2F4%2F&amp;psig=AOvVaw3__IdTaaa7yTxQfJYiNsua&amp;ust=1611348004220000&amp;source=</a:t>
            </a:r>
            <a:r>
              <a:rPr lang="en-US" dirty="0" err="1"/>
              <a:t>images&amp;cd</a:t>
            </a:r>
            <a:r>
              <a:rPr lang="en-US" dirty="0"/>
              <a:t>=</a:t>
            </a:r>
            <a:r>
              <a:rPr lang="en-US" dirty="0" err="1"/>
              <a:t>vfe&amp;ved</a:t>
            </a:r>
            <a:r>
              <a:rPr lang="en-US" dirty="0"/>
              <a:t>=0CAIQjRxqFwoTCPC9kqHxre4CFQAAAAAdAAAAABAI</a:t>
            </a:r>
          </a:p>
          <a:p>
            <a:endParaRPr lang="en-US" dirty="0"/>
          </a:p>
          <a:p>
            <a:r>
              <a:rPr lang="en-US" dirty="0"/>
              <a:t>Savant Logo: https://</a:t>
            </a:r>
            <a:r>
              <a:rPr lang="en-US" dirty="0" err="1"/>
              <a:t>www.google.com</a:t>
            </a:r>
            <a:r>
              <a:rPr lang="en-US" dirty="0"/>
              <a:t>/</a:t>
            </a:r>
            <a:r>
              <a:rPr lang="en-US" dirty="0" err="1"/>
              <a:t>url?sa</a:t>
            </a:r>
            <a:r>
              <a:rPr lang="en-US" dirty="0"/>
              <a:t>=</a:t>
            </a:r>
            <a:r>
              <a:rPr lang="en-US" dirty="0" err="1"/>
              <a:t>i&amp;url</a:t>
            </a:r>
            <a:r>
              <a:rPr lang="en-US" dirty="0"/>
              <a:t>=https%3A%2F%2Ffourcornersportsofnky.com%2F2020%2F08%2F18%2Fusing-baseball-savants-new-illustrator-tool-to-better-visualize-the-performance-of-reds-players-pt-i%2F&amp;psig=AOvVaw25lgLxqrg4rxEagHe4ZBjH&amp;ust=1611348044083000&amp;source=</a:t>
            </a:r>
            <a:r>
              <a:rPr lang="en-US" dirty="0" err="1"/>
              <a:t>images&amp;cd</a:t>
            </a:r>
            <a:r>
              <a:rPr lang="en-US" dirty="0"/>
              <a:t>=</a:t>
            </a:r>
            <a:r>
              <a:rPr lang="en-US" dirty="0" err="1"/>
              <a:t>vfe&amp;ved</a:t>
            </a:r>
            <a:r>
              <a:rPr lang="en-US" dirty="0"/>
              <a:t>=0CAIQjRxqFwoTCIDSmbPxre4CFQAAAAAdAAAAABAR</a:t>
            </a:r>
          </a:p>
          <a:p>
            <a:endParaRPr lang="en-US" dirty="0"/>
          </a:p>
          <a:p>
            <a:r>
              <a:rPr lang="en-US" dirty="0"/>
              <a:t>Baseball Reference: https://</a:t>
            </a:r>
            <a:r>
              <a:rPr lang="en-US" dirty="0" err="1"/>
              <a:t>www.google.com</a:t>
            </a:r>
            <a:r>
              <a:rPr lang="en-US" dirty="0"/>
              <a:t>/</a:t>
            </a:r>
            <a:r>
              <a:rPr lang="en-US" dirty="0" err="1"/>
              <a:t>url?sa</a:t>
            </a:r>
            <a:r>
              <a:rPr lang="en-US" dirty="0"/>
              <a:t>=</a:t>
            </a:r>
            <a:r>
              <a:rPr lang="en-US" dirty="0" err="1"/>
              <a:t>i&amp;url</a:t>
            </a:r>
            <a:r>
              <a:rPr lang="en-US" dirty="0"/>
              <a:t>=https%3A%2F%2Ftwitter.com%2Fbaseball_ref&amp;psig=AOvVaw2suhsgUxkTaFQtvtCn83wW&amp;ust=1611348122195000&amp;source=</a:t>
            </a:r>
            <a:r>
              <a:rPr lang="en-US" dirty="0" err="1"/>
              <a:t>images&amp;cd</a:t>
            </a:r>
            <a:r>
              <a:rPr lang="en-US" dirty="0"/>
              <a:t>=</a:t>
            </a:r>
            <a:r>
              <a:rPr lang="en-US" dirty="0" err="1"/>
              <a:t>vfe&amp;ved</a:t>
            </a:r>
            <a:r>
              <a:rPr lang="en-US" dirty="0"/>
              <a:t>=0CAIQjRxqFwoTCJjy9tXxre4CFQAAAAAdAAAAABAD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Python Image: https://</a:t>
            </a:r>
            <a:r>
              <a:rPr lang="en-US" dirty="0" err="1"/>
              <a:t>camo.githubusercontent.com</a:t>
            </a:r>
            <a:r>
              <a:rPr lang="en-US" dirty="0"/>
              <a:t>/888e388801f947dec7c3d843942c277af25fe2b1aed1821542c4e711f210312a/68747470733a2f2f75706c6f61642e77696b696d656469612e6f72672f77696b6970656469612f636f6d6d6f6e732f7468756d622f632f63332f507974686f6e2d6c6f676f2d6e6f746578742e7376672f37363870782d507974686f6e2d6c6f676f2d6e6f746578742e7376672e706e67</a:t>
            </a:r>
          </a:p>
          <a:p>
            <a:endParaRPr lang="en-US" dirty="0"/>
          </a:p>
          <a:p>
            <a:r>
              <a:rPr lang="en-US" dirty="0"/>
              <a:t>Pandas </a:t>
            </a:r>
            <a:r>
              <a:rPr lang="en-US" dirty="0" err="1"/>
              <a:t>Image:https</a:t>
            </a:r>
            <a:r>
              <a:rPr lang="en-US" dirty="0"/>
              <a:t>://</a:t>
            </a:r>
            <a:r>
              <a:rPr lang="en-US" dirty="0" err="1"/>
              <a:t>www.google.com</a:t>
            </a:r>
            <a:r>
              <a:rPr lang="en-US" dirty="0"/>
              <a:t>/</a:t>
            </a:r>
            <a:r>
              <a:rPr lang="en-US" dirty="0" err="1"/>
              <a:t>imgres?imgurl</a:t>
            </a:r>
            <a:r>
              <a:rPr lang="en-US" dirty="0"/>
              <a:t>=https%3A%2F%2Fupload.wikimedia.org%2Fwikipedia%2Fcommons%2Fthumb%2Fe%2Fed%2FPandas_logo.svg%2F1200px-Pandas_logo.svg.png&amp;imgrefurl=https%3A%2F%2Fen.wikipedia.org%2Fwiki%2FPandas_(software)&amp;</a:t>
            </a:r>
            <a:r>
              <a:rPr lang="en-US" dirty="0" err="1"/>
              <a:t>tbnid</a:t>
            </a:r>
            <a:r>
              <a:rPr lang="en-US" dirty="0"/>
              <a:t>=MTMzvicOHQ05jM&amp;vet=12ahUKEwio-ZTDmK7uAhWLcqwKHZWyByAQMygAegUIARDHAQ..i&amp;docid=Ygt6gmGWi6_zsM&amp;w=1200&amp;h=485&amp;q=pandas%20python&amp;ved=2ahUKEwio-ZTDmK7uAhWLcqwKHZWyByAQMygAegUIARDHAQ</a:t>
            </a:r>
          </a:p>
          <a:p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Selenium logo: https://</a:t>
            </a:r>
            <a:r>
              <a:rPr lang="en-US" dirty="0" err="1"/>
              <a:t>www.google.com</a:t>
            </a:r>
            <a:r>
              <a:rPr lang="en-US" dirty="0"/>
              <a:t>/</a:t>
            </a:r>
            <a:r>
              <a:rPr lang="en-US" dirty="0" err="1"/>
              <a:t>url?sa</a:t>
            </a:r>
            <a:r>
              <a:rPr lang="en-US" dirty="0"/>
              <a:t>=</a:t>
            </a:r>
            <a:r>
              <a:rPr lang="en-US" dirty="0" err="1"/>
              <a:t>i&amp;url</a:t>
            </a:r>
            <a:r>
              <a:rPr lang="en-US" dirty="0"/>
              <a:t>=https%3A%2F%2Fgithub.com%2FSeleniumHQ%2Fselenium&amp;psig=AOvVaw25yyv9P40bLqBitfbIFe85&amp;ust=1611358634245000&amp;source=</a:t>
            </a:r>
            <a:r>
              <a:rPr lang="en-US" dirty="0" err="1"/>
              <a:t>images&amp;cd</a:t>
            </a:r>
            <a:r>
              <a:rPr lang="en-US" dirty="0"/>
              <a:t>=</a:t>
            </a:r>
            <a:r>
              <a:rPr lang="en-US" dirty="0" err="1"/>
              <a:t>vfe&amp;ved</a:t>
            </a:r>
            <a:r>
              <a:rPr lang="en-US" dirty="0"/>
              <a:t>=0CAIQjRxqFwoTCPD14OqYru4CFQAAAAAdAAAAABAD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- Scikit Learn logo:</a:t>
            </a:r>
          </a:p>
          <a:p>
            <a:pPr marL="171450" indent="-171450">
              <a:buFontTx/>
              <a:buChar char="-"/>
            </a:pPr>
            <a:r>
              <a:rPr lang="en-US" dirty="0"/>
              <a:t>https://</a:t>
            </a:r>
            <a:r>
              <a:rPr lang="en-US" dirty="0" err="1"/>
              <a:t>www.google.com</a:t>
            </a:r>
            <a:r>
              <a:rPr lang="en-US" dirty="0"/>
              <a:t>/</a:t>
            </a:r>
            <a:r>
              <a:rPr lang="en-US" dirty="0" err="1"/>
              <a:t>url?sa</a:t>
            </a:r>
            <a:r>
              <a:rPr lang="en-US" dirty="0"/>
              <a:t>=</a:t>
            </a:r>
            <a:r>
              <a:rPr lang="en-US" dirty="0" err="1"/>
              <a:t>i&amp;url</a:t>
            </a:r>
            <a:r>
              <a:rPr lang="en-US" dirty="0"/>
              <a:t>=https%3A%2F%2Fen.wikipedia.org%2Fwiki%2FScikit-learn&amp;psig=AOvVaw1PIq5qQhvyBZa9TEaKQHiV&amp;ust=1611358724402000&amp;source=</a:t>
            </a:r>
            <a:r>
              <a:rPr lang="en-US" dirty="0" err="1"/>
              <a:t>images&amp;cd</a:t>
            </a:r>
            <a:r>
              <a:rPr lang="en-US" dirty="0"/>
              <a:t>=</a:t>
            </a:r>
            <a:r>
              <a:rPr lang="en-US" dirty="0" err="1"/>
              <a:t>vfe&amp;ved</a:t>
            </a:r>
            <a:r>
              <a:rPr lang="en-US" dirty="0"/>
              <a:t>=0CAIQjRxqFwoTCIjzhJaZru4CFQAAAAAdAAAAABAD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64CB34-A26F-C54E-8B3C-BEBEB9B1F23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5380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Image: https://</a:t>
            </a:r>
            <a:r>
              <a:rPr lang="en-US" dirty="0" err="1"/>
              <a:t>cdn.pixabay.com</a:t>
            </a:r>
            <a:r>
              <a:rPr lang="en-US" dirty="0"/>
              <a:t>/photo/2014/04/03/10/52/circle-311551_960_720.png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64CB34-A26F-C54E-8B3C-BEBEB9B1F23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5639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89B10-5C47-1C4A-B876-8AF619CA3AEF}" type="datetimeFigureOut">
              <a:rPr lang="en-US" smtClean="0"/>
              <a:t>1/21/21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9190CC39-248F-7545-8E28-059DEBE09A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2015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89B10-5C47-1C4A-B876-8AF619CA3AEF}" type="datetimeFigureOut">
              <a:rPr lang="en-US" smtClean="0"/>
              <a:t>1/21/21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0CC39-248F-7545-8E28-059DEBE09A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1214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89B10-5C47-1C4A-B876-8AF619CA3AEF}" type="datetimeFigureOut">
              <a:rPr lang="en-US" smtClean="0"/>
              <a:t>1/21/21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0CC39-248F-7545-8E28-059DEBE09A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0421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89B10-5C47-1C4A-B876-8AF619CA3AEF}" type="datetimeFigureOut">
              <a:rPr lang="en-US" smtClean="0"/>
              <a:t>1/21/21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0CC39-248F-7545-8E28-059DEBE09A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9208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07789B10-5C47-1C4A-B876-8AF619CA3AEF}" type="datetimeFigureOut">
              <a:rPr lang="en-US" smtClean="0"/>
              <a:t>1/21/21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9190CC39-248F-7545-8E28-059DEBE09A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1037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89B10-5C47-1C4A-B876-8AF619CA3AEF}" type="datetimeFigureOut">
              <a:rPr lang="en-US" smtClean="0"/>
              <a:t>1/21/21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0CC39-248F-7545-8E28-059DEBE09A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312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89B10-5C47-1C4A-B876-8AF619CA3AEF}" type="datetimeFigureOut">
              <a:rPr lang="en-US" smtClean="0"/>
              <a:t>1/21/21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0CC39-248F-7545-8E28-059DEBE09A2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95613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89B10-5C47-1C4A-B876-8AF619CA3AEF}" type="datetimeFigureOut">
              <a:rPr lang="en-US" smtClean="0"/>
              <a:t>1/21/21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0CC39-248F-7545-8E28-059DEBE09A25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22123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89B10-5C47-1C4A-B876-8AF619CA3AEF}" type="datetimeFigureOut">
              <a:rPr lang="en-US" smtClean="0"/>
              <a:t>1/21/21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0CC39-248F-7545-8E28-059DEBE09A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8891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89B10-5C47-1C4A-B876-8AF619CA3AEF}" type="datetimeFigureOut">
              <a:rPr lang="en-US" smtClean="0"/>
              <a:t>1/21/21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0CC39-248F-7545-8E28-059DEBE09A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327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89B10-5C47-1C4A-B876-8AF619CA3AEF}" type="datetimeFigureOut">
              <a:rPr lang="en-US" smtClean="0"/>
              <a:t>1/21/21</a:t>
            </a:fld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0CC39-248F-7545-8E28-059DEBE09A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8011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07789B10-5C47-1C4A-B876-8AF619CA3AEF}" type="datetimeFigureOut">
              <a:rPr lang="en-US" smtClean="0"/>
              <a:t>1/21/21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9190CC39-248F-7545-8E28-059DEBE09A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8283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0" r:id="rId1"/>
    <p:sldLayoutId id="2147483981" r:id="rId2"/>
    <p:sldLayoutId id="2147483982" r:id="rId3"/>
    <p:sldLayoutId id="2147483983" r:id="rId4"/>
    <p:sldLayoutId id="2147483984" r:id="rId5"/>
    <p:sldLayoutId id="2147483985" r:id="rId6"/>
    <p:sldLayoutId id="2147483986" r:id="rId7"/>
    <p:sldLayoutId id="2147483987" r:id="rId8"/>
    <p:sldLayoutId id="2147483988" r:id="rId9"/>
    <p:sldLayoutId id="2147483989" r:id="rId10"/>
    <p:sldLayoutId id="214748399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microsoft.com/office/2007/relationships/hdphoto" Target="../media/hdphoto3.wdp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2.xml"/><Relationship Id="rId3" Type="http://schemas.openxmlformats.org/officeDocument/2006/relationships/image" Target="../media/image4.png"/><Relationship Id="rId7" Type="http://schemas.openxmlformats.org/officeDocument/2006/relationships/diagramLayout" Target="../diagrams/layout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2.xml"/><Relationship Id="rId11" Type="http://schemas.openxmlformats.org/officeDocument/2006/relationships/image" Target="../media/image21.png"/><Relationship Id="rId5" Type="http://schemas.openxmlformats.org/officeDocument/2006/relationships/image" Target="../media/image2.png"/><Relationship Id="rId10" Type="http://schemas.microsoft.com/office/2007/relationships/diagramDrawing" Target="../diagrams/drawing2.xml"/><Relationship Id="rId4" Type="http://schemas.microsoft.com/office/2007/relationships/hdphoto" Target="../media/hdphoto2.wdp"/><Relationship Id="rId9" Type="http://schemas.openxmlformats.org/officeDocument/2006/relationships/diagramColors" Target="../diagrams/colors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microsoft.com/office/2007/relationships/hdphoto" Target="../media/hdphoto2.wdp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9.jpeg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0.jpeg"/><Relationship Id="rId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gif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14.png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13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8035907-EB9C-4E11-8A9B-D25B0AD8D7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88952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5C720E-8069-EE4C-81F7-6614F258A1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7" y="643467"/>
            <a:ext cx="6516241" cy="5571066"/>
          </a:xfrm>
        </p:spPr>
        <p:txBody>
          <a:bodyPr>
            <a:normAutofit/>
          </a:bodyPr>
          <a:lstStyle/>
          <a:p>
            <a:pPr algn="r"/>
            <a:r>
              <a:rPr lang="en-US" sz="6800" dirty="0"/>
              <a:t>Building Better Hitters:</a:t>
            </a:r>
            <a:br>
              <a:rPr lang="en-US" sz="6800" dirty="0"/>
            </a:br>
            <a:r>
              <a:rPr lang="en-US" sz="4800" dirty="0"/>
              <a:t>Predicting Baseball player Offensive Success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C69FA7-0958-4ED9-A0DF-E87A0C137B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702709" y="3388657"/>
            <a:ext cx="3657600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DB0A998-A5C6-45CB-ACF3-1CF639920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33595" y="1903304"/>
            <a:ext cx="3051394" cy="3051388"/>
            <a:chOff x="7933595" y="1903304"/>
            <a:chExt cx="3051394" cy="3051388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4AB5B6FA-7B4F-437A-9C78-144C7DCD1E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33595" y="1903304"/>
              <a:ext cx="3051394" cy="3051388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400000"/>
                        </a14:imgEffect>
                        <a14:imgEffect>
                          <a14:brightnessContrast bright="-40000" contrast="40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A4199C21-6AE0-4F6F-AA96-6FFF97BB9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95024" y="2064730"/>
              <a:ext cx="2728540" cy="2728536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8BC1A654-6222-1C48-9E6C-75F941095F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95025" y="2064730"/>
            <a:ext cx="2728540" cy="2728536"/>
          </a:xfrm>
        </p:spPr>
        <p:txBody>
          <a:bodyPr anchor="ctr">
            <a:normAutofit/>
          </a:bodyPr>
          <a:lstStyle/>
          <a:p>
            <a:pPr algn="ctr"/>
            <a:r>
              <a:rPr lang="en-US">
                <a:solidFill>
                  <a:srgbClr val="FFFFFF"/>
                </a:solidFill>
              </a:rPr>
              <a:t>Metis Project 2</a:t>
            </a:r>
          </a:p>
          <a:p>
            <a:pPr algn="ctr"/>
            <a:r>
              <a:rPr lang="en-US">
                <a:solidFill>
                  <a:srgbClr val="FFFFFF"/>
                </a:solidFill>
              </a:rPr>
              <a:t>By: Patrick Bovard</a:t>
            </a:r>
          </a:p>
        </p:txBody>
      </p:sp>
    </p:spTree>
    <p:extLst>
      <p:ext uri="{BB962C8B-B14F-4D97-AF65-F5344CB8AC3E}">
        <p14:creationId xmlns:p14="http://schemas.microsoft.com/office/powerpoint/2010/main" val="31343009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7E0A9-9E83-C142-A49E-4A040592C8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6350" y="484632"/>
            <a:ext cx="3544035" cy="1609344"/>
          </a:xfr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/>
              <a:t>Case 1: Improving the bat of a young, struggling player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5C6BD5-259D-9748-BFFB-37E58752CE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156351" y="2121408"/>
            <a:ext cx="3544034" cy="175741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 err="1"/>
              <a:t>Keston</a:t>
            </a:r>
            <a:r>
              <a:rPr lang="en-US" dirty="0"/>
              <a:t> </a:t>
            </a:r>
            <a:r>
              <a:rPr lang="en-US" dirty="0" err="1"/>
              <a:t>Hiura</a:t>
            </a:r>
            <a:r>
              <a:rPr lang="en-US" dirty="0"/>
              <a:t> – 2B, Milwaukee Brewers</a:t>
            </a:r>
          </a:p>
          <a:p>
            <a:pPr lvl="1"/>
            <a:r>
              <a:rPr lang="en-US" dirty="0"/>
              <a:t>2020 </a:t>
            </a:r>
            <a:r>
              <a:rPr lang="en-US" dirty="0" err="1"/>
              <a:t>wRC</a:t>
            </a:r>
            <a:r>
              <a:rPr lang="en-US" dirty="0"/>
              <a:t>+: 87 (predicted 85)</a:t>
            </a:r>
            <a:endParaRPr lang="en-US" sz="1600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9D34BC2A-E2A8-6D41-A6D0-A054D54E939D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681312542"/>
              </p:ext>
            </p:extLst>
          </p:nvPr>
        </p:nvGraphicFramePr>
        <p:xfrm>
          <a:off x="1121465" y="640080"/>
          <a:ext cx="5907338" cy="58697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91544">
                  <a:extLst>
                    <a:ext uri="{9D8B030D-6E8A-4147-A177-3AD203B41FA5}">
                      <a16:colId xmlns:a16="http://schemas.microsoft.com/office/drawing/2014/main" val="2382947518"/>
                    </a:ext>
                  </a:extLst>
                </a:gridCol>
                <a:gridCol w="1490746">
                  <a:extLst>
                    <a:ext uri="{9D8B030D-6E8A-4147-A177-3AD203B41FA5}">
                      <a16:colId xmlns:a16="http://schemas.microsoft.com/office/drawing/2014/main" val="40274099"/>
                    </a:ext>
                  </a:extLst>
                </a:gridCol>
                <a:gridCol w="1725048">
                  <a:extLst>
                    <a:ext uri="{9D8B030D-6E8A-4147-A177-3AD203B41FA5}">
                      <a16:colId xmlns:a16="http://schemas.microsoft.com/office/drawing/2014/main" val="1937998055"/>
                    </a:ext>
                  </a:extLst>
                </a:gridCol>
              </a:tblGrid>
              <a:tr h="780226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Metric</a:t>
                      </a:r>
                    </a:p>
                  </a:txBody>
                  <a:tcPr marL="105436" marR="105436" marT="52718" marB="5271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2020 Stat</a:t>
                      </a:r>
                    </a:p>
                  </a:txBody>
                  <a:tcPr marL="105436" marR="105436" marT="52718" marB="5271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Proposed Change</a:t>
                      </a:r>
                    </a:p>
                  </a:txBody>
                  <a:tcPr marL="105436" marR="105436" marT="52718" marB="52718" anchor="ctr"/>
                </a:tc>
                <a:extLst>
                  <a:ext uri="{0D108BD9-81ED-4DB2-BD59-A6C34878D82A}">
                    <a16:rowId xmlns:a16="http://schemas.microsoft.com/office/drawing/2014/main" val="2575541801"/>
                  </a:ext>
                </a:extLst>
              </a:tr>
              <a:tr h="463918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Walk Rate</a:t>
                      </a:r>
                    </a:p>
                  </a:txBody>
                  <a:tcPr marL="105436" marR="105436" marT="52718" marB="5271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6.5</a:t>
                      </a:r>
                    </a:p>
                  </a:txBody>
                  <a:tcPr marL="105436" marR="105436" marT="52718" marB="5271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8.0 (+1.5)</a:t>
                      </a:r>
                    </a:p>
                  </a:txBody>
                  <a:tcPr marL="105436" marR="105436" marT="52718" marB="52718" anchor="ctr"/>
                </a:tc>
                <a:extLst>
                  <a:ext uri="{0D108BD9-81ED-4DB2-BD59-A6C34878D82A}">
                    <a16:rowId xmlns:a16="http://schemas.microsoft.com/office/drawing/2014/main" val="4272476704"/>
                  </a:ext>
                </a:extLst>
              </a:tr>
              <a:tr h="463918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Avg. Launch Angle</a:t>
                      </a:r>
                    </a:p>
                  </a:txBody>
                  <a:tcPr marL="105436" marR="105436" marT="52718" marB="5271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14.3</a:t>
                      </a:r>
                    </a:p>
                  </a:txBody>
                  <a:tcPr marL="105436" marR="105436" marT="52718" marB="5271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13.0 (-1.3)</a:t>
                      </a:r>
                    </a:p>
                  </a:txBody>
                  <a:tcPr marL="105436" marR="105436" marT="52718" marB="52718" anchor="ctr"/>
                </a:tc>
                <a:extLst>
                  <a:ext uri="{0D108BD9-81ED-4DB2-BD59-A6C34878D82A}">
                    <a16:rowId xmlns:a16="http://schemas.microsoft.com/office/drawing/2014/main" val="1639335088"/>
                  </a:ext>
                </a:extLst>
              </a:tr>
              <a:tr h="463918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Flare/Burner Rate</a:t>
                      </a:r>
                    </a:p>
                  </a:txBody>
                  <a:tcPr marL="105436" marR="105436" marT="52718" marB="5271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22.4</a:t>
                      </a:r>
                    </a:p>
                  </a:txBody>
                  <a:tcPr marL="105436" marR="105436" marT="52718" marB="5271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23.4 (+1.0)</a:t>
                      </a:r>
                    </a:p>
                  </a:txBody>
                  <a:tcPr marL="105436" marR="105436" marT="52718" marB="52718" anchor="ctr"/>
                </a:tc>
                <a:extLst>
                  <a:ext uri="{0D108BD9-81ED-4DB2-BD59-A6C34878D82A}">
                    <a16:rowId xmlns:a16="http://schemas.microsoft.com/office/drawing/2014/main" val="341967285"/>
                  </a:ext>
                </a:extLst>
              </a:tr>
              <a:tr h="780226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Poor/Weak Rate</a:t>
                      </a:r>
                    </a:p>
                  </a:txBody>
                  <a:tcPr marL="105436" marR="105436" marT="52718" marB="5271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4.5</a:t>
                      </a:r>
                    </a:p>
                  </a:txBody>
                  <a:tcPr marL="105436" marR="105436" marT="52718" marB="5271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3.5 (-1.0)</a:t>
                      </a:r>
                    </a:p>
                  </a:txBody>
                  <a:tcPr marL="105436" marR="105436" marT="52718" marB="52718" anchor="ctr"/>
                </a:tc>
                <a:extLst>
                  <a:ext uri="{0D108BD9-81ED-4DB2-BD59-A6C34878D82A}">
                    <a16:rowId xmlns:a16="http://schemas.microsoft.com/office/drawing/2014/main" val="3800181324"/>
                  </a:ext>
                </a:extLst>
              </a:tr>
              <a:tr h="463918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Out of Zone Swing Rate</a:t>
                      </a:r>
                    </a:p>
                  </a:txBody>
                  <a:tcPr marL="105436" marR="105436" marT="52718" marB="5271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30.4</a:t>
                      </a:r>
                    </a:p>
                  </a:txBody>
                  <a:tcPr marL="105436" marR="105436" marT="52718" marB="5271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25.4 (-5.0)</a:t>
                      </a:r>
                    </a:p>
                  </a:txBody>
                  <a:tcPr marL="105436" marR="105436" marT="52718" marB="52718" anchor="ctr"/>
                </a:tc>
                <a:extLst>
                  <a:ext uri="{0D108BD9-81ED-4DB2-BD59-A6C34878D82A}">
                    <a16:rowId xmlns:a16="http://schemas.microsoft.com/office/drawing/2014/main" val="3471851598"/>
                  </a:ext>
                </a:extLst>
              </a:tr>
              <a:tr h="463918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Whiff Rate</a:t>
                      </a:r>
                    </a:p>
                  </a:txBody>
                  <a:tcPr marL="105436" marR="105436" marT="52718" marB="5271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42.7</a:t>
                      </a:r>
                    </a:p>
                  </a:txBody>
                  <a:tcPr marL="105436" marR="105436" marT="52718" marB="5271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32.0 (-10.7)</a:t>
                      </a:r>
                    </a:p>
                  </a:txBody>
                  <a:tcPr marL="105436" marR="105436" marT="52718" marB="52718" anchor="ctr"/>
                </a:tc>
                <a:extLst>
                  <a:ext uri="{0D108BD9-81ED-4DB2-BD59-A6C34878D82A}">
                    <a16:rowId xmlns:a16="http://schemas.microsoft.com/office/drawing/2014/main" val="3059860475"/>
                  </a:ext>
                </a:extLst>
              </a:tr>
              <a:tr h="463918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Pull Rate</a:t>
                      </a:r>
                    </a:p>
                  </a:txBody>
                  <a:tcPr marL="105436" marR="105436" marT="52718" marB="5271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35.8</a:t>
                      </a:r>
                    </a:p>
                  </a:txBody>
                  <a:tcPr marL="105436" marR="105436" marT="52718" marB="5271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36.8 (+1.0)</a:t>
                      </a:r>
                    </a:p>
                  </a:txBody>
                  <a:tcPr marL="105436" marR="105436" marT="52718" marB="52718" anchor="ctr"/>
                </a:tc>
                <a:extLst>
                  <a:ext uri="{0D108BD9-81ED-4DB2-BD59-A6C34878D82A}">
                    <a16:rowId xmlns:a16="http://schemas.microsoft.com/office/drawing/2014/main" val="1446930414"/>
                  </a:ext>
                </a:extLst>
              </a:tr>
              <a:tr h="463918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Opposite Field Rate</a:t>
                      </a:r>
                    </a:p>
                  </a:txBody>
                  <a:tcPr marL="105436" marR="105436" marT="52718" marB="5271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23.9</a:t>
                      </a:r>
                    </a:p>
                  </a:txBody>
                  <a:tcPr marL="105436" marR="105436" marT="52718" marB="5271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22.9 (-1.0)</a:t>
                      </a:r>
                    </a:p>
                  </a:txBody>
                  <a:tcPr marL="105436" marR="105436" marT="52718" marB="52718" anchor="ctr"/>
                </a:tc>
                <a:extLst>
                  <a:ext uri="{0D108BD9-81ED-4DB2-BD59-A6C34878D82A}">
                    <a16:rowId xmlns:a16="http://schemas.microsoft.com/office/drawing/2014/main" val="909315934"/>
                  </a:ext>
                </a:extLst>
              </a:tr>
              <a:tr h="780226">
                <a:tc gridSpan="2">
                  <a:txBody>
                    <a:bodyPr/>
                    <a:lstStyle/>
                    <a:p>
                      <a:pPr algn="ctr"/>
                      <a:r>
                        <a:rPr lang="en-US" sz="2100" b="1" dirty="0"/>
                        <a:t>Projected 2021 </a:t>
                      </a:r>
                      <a:r>
                        <a:rPr lang="en-US" sz="2100" b="1" dirty="0" err="1"/>
                        <a:t>wRC</a:t>
                      </a:r>
                      <a:r>
                        <a:rPr lang="en-US" sz="2100" b="1" dirty="0"/>
                        <a:t>+ w/ Improvements:</a:t>
                      </a:r>
                    </a:p>
                  </a:txBody>
                  <a:tcPr marL="105436" marR="105436" marT="52718" marB="52718" anchor="ctr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116.45</a:t>
                      </a:r>
                    </a:p>
                  </a:txBody>
                  <a:tcPr marL="105436" marR="105436" marT="52718" marB="52718" anchor="ctr"/>
                </a:tc>
                <a:extLst>
                  <a:ext uri="{0D108BD9-81ED-4DB2-BD59-A6C34878D82A}">
                    <a16:rowId xmlns:a16="http://schemas.microsoft.com/office/drawing/2014/main" val="1322802974"/>
                  </a:ext>
                </a:extLst>
              </a:tr>
            </a:tbl>
          </a:graphicData>
        </a:graphic>
      </p:graphicFrame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839063F-2759-BC4E-89F0-AB1328F6D7CE}"/>
              </a:ext>
            </a:extLst>
          </p:cNvPr>
          <p:cNvSpPr txBox="1">
            <a:spLocks/>
          </p:cNvSpPr>
          <p:nvPr/>
        </p:nvSpPr>
        <p:spPr>
          <a:xfrm>
            <a:off x="8156349" y="3429000"/>
            <a:ext cx="3544035" cy="276229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900" b="1" dirty="0">
                <a:solidFill>
                  <a:schemeClr val="accent1"/>
                </a:solidFill>
              </a:rPr>
              <a:t>RECOMMENDATION:</a:t>
            </a:r>
          </a:p>
          <a:p>
            <a:pPr lvl="1"/>
            <a:r>
              <a:rPr lang="en-US" sz="1900" b="1" dirty="0">
                <a:solidFill>
                  <a:schemeClr val="accent1"/>
                </a:solidFill>
              </a:rPr>
              <a:t>Work with hitting coach to reduce weak contact rate</a:t>
            </a:r>
          </a:p>
          <a:p>
            <a:pPr lvl="1"/>
            <a:r>
              <a:rPr lang="en-US" sz="1900" b="1" dirty="0">
                <a:solidFill>
                  <a:schemeClr val="accent1"/>
                </a:solidFill>
              </a:rPr>
              <a:t>Work on pitch recognition to increase walks and reduce swings at bad pitches and  swings and misses</a:t>
            </a:r>
          </a:p>
          <a:p>
            <a:pPr lvl="1"/>
            <a:r>
              <a:rPr lang="en-US" sz="1900" b="1" dirty="0">
                <a:solidFill>
                  <a:schemeClr val="accent1"/>
                </a:solidFill>
              </a:rPr>
              <a:t>Work on hitting pitches in front of zone to pull</a:t>
            </a:r>
          </a:p>
          <a:p>
            <a:pPr marL="0"/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5222561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7E0A9-9E83-C142-A49E-4A040592C8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6350" y="484632"/>
            <a:ext cx="3544035" cy="1609344"/>
          </a:xfr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/>
              <a:t>Case 2: Helping a Rising Star Take the next step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5C6BD5-259D-9748-BFFB-37E58752CE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156351" y="2121408"/>
            <a:ext cx="3544034" cy="175741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600" dirty="0"/>
              <a:t>Luis Robert – OF, Chicago White Sox</a:t>
            </a:r>
          </a:p>
          <a:p>
            <a:pPr lvl="1"/>
            <a:r>
              <a:rPr lang="en-US" sz="1600" dirty="0"/>
              <a:t>2020 </a:t>
            </a:r>
            <a:r>
              <a:rPr lang="en-US" sz="1600" dirty="0" err="1"/>
              <a:t>wRC</a:t>
            </a:r>
            <a:r>
              <a:rPr lang="en-US" sz="1600" dirty="0"/>
              <a:t>+: 101 (predicted 102)</a:t>
            </a:r>
          </a:p>
          <a:p>
            <a:pPr lvl="1"/>
            <a:r>
              <a:rPr lang="en-US" sz="1600" dirty="0"/>
              <a:t>2</a:t>
            </a:r>
            <a:r>
              <a:rPr lang="en-US" sz="1600" baseline="30000" dirty="0"/>
              <a:t>nd</a:t>
            </a:r>
            <a:r>
              <a:rPr lang="en-US" sz="1600" dirty="0"/>
              <a:t> in 2020 American League Rookie of the Year Voting</a:t>
            </a:r>
          </a:p>
          <a:p>
            <a:pPr marL="0"/>
            <a:endParaRPr lang="en-US" sz="1600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9D34BC2A-E2A8-6D41-A6D0-A054D54E939D}"/>
              </a:ext>
            </a:extLst>
          </p:cNvPr>
          <p:cNvGraphicFramePr>
            <a:graphicFrameLocks noGrp="1"/>
          </p:cNvGraphicFramePr>
          <p:nvPr>
            <p:ph sz="half" idx="2"/>
          </p:nvPr>
        </p:nvGraphicFramePr>
        <p:xfrm>
          <a:off x="1121465" y="640080"/>
          <a:ext cx="5907338" cy="55881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91544">
                  <a:extLst>
                    <a:ext uri="{9D8B030D-6E8A-4147-A177-3AD203B41FA5}">
                      <a16:colId xmlns:a16="http://schemas.microsoft.com/office/drawing/2014/main" val="2382947518"/>
                    </a:ext>
                  </a:extLst>
                </a:gridCol>
                <a:gridCol w="1490746">
                  <a:extLst>
                    <a:ext uri="{9D8B030D-6E8A-4147-A177-3AD203B41FA5}">
                      <a16:colId xmlns:a16="http://schemas.microsoft.com/office/drawing/2014/main" val="40274099"/>
                    </a:ext>
                  </a:extLst>
                </a:gridCol>
                <a:gridCol w="1725048">
                  <a:extLst>
                    <a:ext uri="{9D8B030D-6E8A-4147-A177-3AD203B41FA5}">
                      <a16:colId xmlns:a16="http://schemas.microsoft.com/office/drawing/2014/main" val="1937998055"/>
                    </a:ext>
                  </a:extLst>
                </a:gridCol>
              </a:tblGrid>
              <a:tr h="780226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Metric</a:t>
                      </a:r>
                    </a:p>
                  </a:txBody>
                  <a:tcPr marL="105436" marR="105436" marT="52718" marB="5271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2020 Stat</a:t>
                      </a:r>
                    </a:p>
                  </a:txBody>
                  <a:tcPr marL="105436" marR="105436" marT="52718" marB="5271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Proposed Change</a:t>
                      </a:r>
                    </a:p>
                  </a:txBody>
                  <a:tcPr marL="105436" marR="105436" marT="52718" marB="52718" anchor="ctr"/>
                </a:tc>
                <a:extLst>
                  <a:ext uri="{0D108BD9-81ED-4DB2-BD59-A6C34878D82A}">
                    <a16:rowId xmlns:a16="http://schemas.microsoft.com/office/drawing/2014/main" val="2575541801"/>
                  </a:ext>
                </a:extLst>
              </a:tr>
              <a:tr h="463918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Avg. Launch Angle</a:t>
                      </a:r>
                    </a:p>
                  </a:txBody>
                  <a:tcPr marL="105436" marR="105436" marT="52718" marB="5271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/>
                        <a:t>16.7</a:t>
                      </a:r>
                    </a:p>
                  </a:txBody>
                  <a:tcPr marL="105436" marR="105436" marT="52718" marB="5271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/>
                        <a:t>14 (-2.67)</a:t>
                      </a:r>
                    </a:p>
                  </a:txBody>
                  <a:tcPr marL="105436" marR="105436" marT="52718" marB="52718" anchor="ctr"/>
                </a:tc>
                <a:extLst>
                  <a:ext uri="{0D108BD9-81ED-4DB2-BD59-A6C34878D82A}">
                    <a16:rowId xmlns:a16="http://schemas.microsoft.com/office/drawing/2014/main" val="4272476704"/>
                  </a:ext>
                </a:extLst>
              </a:tr>
              <a:tr h="463918">
                <a:tc>
                  <a:txBody>
                    <a:bodyPr/>
                    <a:lstStyle/>
                    <a:p>
                      <a:pPr algn="ctr"/>
                      <a:r>
                        <a:rPr lang="en-US" sz="2100"/>
                        <a:t>Flare/Burner Rate</a:t>
                      </a:r>
                    </a:p>
                  </a:txBody>
                  <a:tcPr marL="105436" marR="105436" marT="52718" marB="5271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/>
                        <a:t>16.0</a:t>
                      </a:r>
                    </a:p>
                  </a:txBody>
                  <a:tcPr marL="105436" marR="105436" marT="52718" marB="5271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17.8 (+1.8)</a:t>
                      </a:r>
                    </a:p>
                  </a:txBody>
                  <a:tcPr marL="105436" marR="105436" marT="52718" marB="52718" anchor="ctr"/>
                </a:tc>
                <a:extLst>
                  <a:ext uri="{0D108BD9-81ED-4DB2-BD59-A6C34878D82A}">
                    <a16:rowId xmlns:a16="http://schemas.microsoft.com/office/drawing/2014/main" val="1639335088"/>
                  </a:ext>
                </a:extLst>
              </a:tr>
              <a:tr h="463918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Poor/Weak Rate</a:t>
                      </a:r>
                    </a:p>
                  </a:txBody>
                  <a:tcPr marL="105436" marR="105436" marT="52718" marB="5271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/>
                        <a:t>5.3</a:t>
                      </a:r>
                    </a:p>
                  </a:txBody>
                  <a:tcPr marL="105436" marR="105436" marT="52718" marB="5271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/>
                        <a:t>3.5 (-1.8)</a:t>
                      </a:r>
                    </a:p>
                  </a:txBody>
                  <a:tcPr marL="105436" marR="105436" marT="52718" marB="52718" anchor="ctr"/>
                </a:tc>
                <a:extLst>
                  <a:ext uri="{0D108BD9-81ED-4DB2-BD59-A6C34878D82A}">
                    <a16:rowId xmlns:a16="http://schemas.microsoft.com/office/drawing/2014/main" val="341967285"/>
                  </a:ext>
                </a:extLst>
              </a:tr>
              <a:tr h="780226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Out of Zone Swing Rate</a:t>
                      </a:r>
                    </a:p>
                  </a:txBody>
                  <a:tcPr marL="105436" marR="105436" marT="52718" marB="5271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39.6</a:t>
                      </a:r>
                    </a:p>
                  </a:txBody>
                  <a:tcPr marL="105436" marR="105436" marT="52718" marB="5271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/>
                        <a:t>32.0 (-7.6)</a:t>
                      </a:r>
                    </a:p>
                  </a:txBody>
                  <a:tcPr marL="105436" marR="105436" marT="52718" marB="52718" anchor="ctr"/>
                </a:tc>
                <a:extLst>
                  <a:ext uri="{0D108BD9-81ED-4DB2-BD59-A6C34878D82A}">
                    <a16:rowId xmlns:a16="http://schemas.microsoft.com/office/drawing/2014/main" val="3800181324"/>
                  </a:ext>
                </a:extLst>
              </a:tr>
              <a:tr h="463918">
                <a:tc>
                  <a:txBody>
                    <a:bodyPr/>
                    <a:lstStyle/>
                    <a:p>
                      <a:pPr algn="ctr"/>
                      <a:r>
                        <a:rPr lang="en-US" sz="2100"/>
                        <a:t>Whiff Rate</a:t>
                      </a:r>
                    </a:p>
                  </a:txBody>
                  <a:tcPr marL="105436" marR="105436" marT="52718" marB="5271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/>
                        <a:t>41.6</a:t>
                      </a:r>
                    </a:p>
                  </a:txBody>
                  <a:tcPr marL="105436" marR="105436" marT="52718" marB="5271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/>
                        <a:t>30.0 (-11.6)</a:t>
                      </a:r>
                    </a:p>
                  </a:txBody>
                  <a:tcPr marL="105436" marR="105436" marT="52718" marB="52718" anchor="ctr"/>
                </a:tc>
                <a:extLst>
                  <a:ext uri="{0D108BD9-81ED-4DB2-BD59-A6C34878D82A}">
                    <a16:rowId xmlns:a16="http://schemas.microsoft.com/office/drawing/2014/main" val="3471851598"/>
                  </a:ext>
                </a:extLst>
              </a:tr>
              <a:tr h="463918">
                <a:tc>
                  <a:txBody>
                    <a:bodyPr/>
                    <a:lstStyle/>
                    <a:p>
                      <a:pPr algn="ctr"/>
                      <a:r>
                        <a:rPr lang="en-US" sz="2100"/>
                        <a:t>Pull Rate</a:t>
                      </a:r>
                    </a:p>
                  </a:txBody>
                  <a:tcPr marL="105436" marR="105436" marT="52718" marB="5271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32.8</a:t>
                      </a:r>
                    </a:p>
                  </a:txBody>
                  <a:tcPr marL="105436" marR="105436" marT="52718" marB="5271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/>
                        <a:t>36.8 (+4.0)</a:t>
                      </a:r>
                    </a:p>
                  </a:txBody>
                  <a:tcPr marL="105436" marR="105436" marT="52718" marB="52718" anchor="ctr"/>
                </a:tc>
                <a:extLst>
                  <a:ext uri="{0D108BD9-81ED-4DB2-BD59-A6C34878D82A}">
                    <a16:rowId xmlns:a16="http://schemas.microsoft.com/office/drawing/2014/main" val="3059860475"/>
                  </a:ext>
                </a:extLst>
              </a:tr>
              <a:tr h="463918">
                <a:tc>
                  <a:txBody>
                    <a:bodyPr/>
                    <a:lstStyle/>
                    <a:p>
                      <a:pPr algn="ctr"/>
                      <a:r>
                        <a:rPr lang="en-US" sz="2100"/>
                        <a:t>Opposite Field Rate</a:t>
                      </a:r>
                    </a:p>
                  </a:txBody>
                  <a:tcPr marL="105436" marR="105436" marT="52718" marB="5271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/>
                        <a:t>29</a:t>
                      </a:r>
                    </a:p>
                  </a:txBody>
                  <a:tcPr marL="105436" marR="105436" marT="52718" marB="5271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25.0 (-4.0)</a:t>
                      </a:r>
                    </a:p>
                  </a:txBody>
                  <a:tcPr marL="105436" marR="105436" marT="52718" marB="52718" anchor="ctr"/>
                </a:tc>
                <a:extLst>
                  <a:ext uri="{0D108BD9-81ED-4DB2-BD59-A6C34878D82A}">
                    <a16:rowId xmlns:a16="http://schemas.microsoft.com/office/drawing/2014/main" val="1446930414"/>
                  </a:ext>
                </a:extLst>
              </a:tr>
              <a:tr h="463918">
                <a:tc>
                  <a:txBody>
                    <a:bodyPr/>
                    <a:lstStyle/>
                    <a:p>
                      <a:pPr algn="ctr"/>
                      <a:r>
                        <a:rPr lang="en-US" sz="2100"/>
                        <a:t>First Strike Rate</a:t>
                      </a:r>
                    </a:p>
                  </a:txBody>
                  <a:tcPr marL="105436" marR="105436" marT="52718" marB="5271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/>
                        <a:t>67.8</a:t>
                      </a:r>
                    </a:p>
                  </a:txBody>
                  <a:tcPr marL="105436" marR="105436" marT="52718" marB="5271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62.8 (-5.0)</a:t>
                      </a:r>
                    </a:p>
                  </a:txBody>
                  <a:tcPr marL="105436" marR="105436" marT="52718" marB="52718" anchor="ctr"/>
                </a:tc>
                <a:extLst>
                  <a:ext uri="{0D108BD9-81ED-4DB2-BD59-A6C34878D82A}">
                    <a16:rowId xmlns:a16="http://schemas.microsoft.com/office/drawing/2014/main" val="909315934"/>
                  </a:ext>
                </a:extLst>
              </a:tr>
              <a:tr h="780226">
                <a:tc gridSpan="2">
                  <a:txBody>
                    <a:bodyPr/>
                    <a:lstStyle/>
                    <a:p>
                      <a:pPr algn="ctr"/>
                      <a:r>
                        <a:rPr lang="en-US" sz="2100" b="1"/>
                        <a:t>Projected 2021 wRC+ w/ Improvements:</a:t>
                      </a:r>
                    </a:p>
                  </a:txBody>
                  <a:tcPr marL="105436" marR="105436" marT="52718" marB="52718" anchor="ctr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132.80</a:t>
                      </a:r>
                    </a:p>
                  </a:txBody>
                  <a:tcPr marL="105436" marR="105436" marT="52718" marB="52718" anchor="ctr"/>
                </a:tc>
                <a:extLst>
                  <a:ext uri="{0D108BD9-81ED-4DB2-BD59-A6C34878D82A}">
                    <a16:rowId xmlns:a16="http://schemas.microsoft.com/office/drawing/2014/main" val="1322802974"/>
                  </a:ext>
                </a:extLst>
              </a:tr>
            </a:tbl>
          </a:graphicData>
        </a:graphic>
      </p:graphicFrame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839063F-2759-BC4E-89F0-AB1328F6D7CE}"/>
              </a:ext>
            </a:extLst>
          </p:cNvPr>
          <p:cNvSpPr txBox="1">
            <a:spLocks/>
          </p:cNvSpPr>
          <p:nvPr/>
        </p:nvSpPr>
        <p:spPr>
          <a:xfrm>
            <a:off x="8156349" y="3878826"/>
            <a:ext cx="3544035" cy="2312473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900" b="1" dirty="0">
                <a:solidFill>
                  <a:schemeClr val="accent1"/>
                </a:solidFill>
              </a:rPr>
              <a:t>RECOMMENDATION:</a:t>
            </a:r>
          </a:p>
          <a:p>
            <a:pPr lvl="1"/>
            <a:r>
              <a:rPr lang="en-US" sz="1900" b="1" dirty="0">
                <a:solidFill>
                  <a:schemeClr val="accent1"/>
                </a:solidFill>
              </a:rPr>
              <a:t>Work with hitting coach to reduce weak contact rate</a:t>
            </a:r>
          </a:p>
          <a:p>
            <a:pPr lvl="1"/>
            <a:r>
              <a:rPr lang="en-US" sz="1900" b="1" dirty="0">
                <a:solidFill>
                  <a:schemeClr val="accent1"/>
                </a:solidFill>
              </a:rPr>
              <a:t>Work on pitch recognition to reduce reduce swings at bad pitches, swings and misses, and taking first pitch strikes</a:t>
            </a:r>
          </a:p>
          <a:p>
            <a:pPr lvl="1"/>
            <a:r>
              <a:rPr lang="en-US" sz="1900" b="1" dirty="0">
                <a:solidFill>
                  <a:schemeClr val="accent1"/>
                </a:solidFill>
              </a:rPr>
              <a:t>Work on hitting pitches in front of zone to pull</a:t>
            </a:r>
          </a:p>
          <a:p>
            <a:pPr marL="0"/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811747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5118BA95-03E7-41B7-B442-0AF8C0A7FF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3048" y="0"/>
            <a:ext cx="12188952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799C3D5-7D55-4046-808C-F290F456D6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61035" y="1679569"/>
            <a:ext cx="3498864" cy="3498858"/>
            <a:chOff x="1061035" y="1679569"/>
            <a:chExt cx="3498864" cy="3498858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059D8741-EAD6-41B1-A882-70D70FC358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61035" y="1679569"/>
              <a:ext cx="3498864" cy="3498858"/>
            </a:xfrm>
            <a:prstGeom prst="ellipse">
              <a:avLst/>
            </a:prstGeom>
            <a:blipFill dpi="0" rotWithShape="1">
              <a:blip r:embed="rId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400000"/>
                        </a14:imgEffect>
                        <a14:imgEffect>
                          <a14:brightnessContrast bright="-40000" contrast="40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45444F36-3103-4D11-A25F-C054D4606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46134" y="1864667"/>
              <a:ext cx="3128666" cy="312866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8EF5B7B-C0A6-6A49-AC64-2B0C11A817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0145" y="2376862"/>
            <a:ext cx="2640646" cy="2104273"/>
          </a:xfrm>
          <a:noFill/>
        </p:spPr>
        <p:txBody>
          <a:bodyPr>
            <a:normAutofit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</a:rPr>
              <a:t>Future Improvements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D9B3EAD-A2B3-42C4-927C-3455E3E69E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02277" y="3388659"/>
            <a:ext cx="3657600" cy="80683"/>
          </a:xfrm>
          <a:prstGeom prst="rect">
            <a:avLst/>
          </a:prstGeom>
          <a:blipFill dpi="0" rotWithShape="1">
            <a:blip r:embed="rId4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98447C-D49B-7A46-B664-A95297BDC6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81089" y="725394"/>
            <a:ext cx="5142658" cy="5407212"/>
          </a:xfrm>
        </p:spPr>
        <p:txBody>
          <a:bodyPr anchor="ctr">
            <a:normAutofit/>
          </a:bodyPr>
          <a:lstStyle/>
          <a:p>
            <a:r>
              <a:rPr lang="en-US" sz="2400" dirty="0"/>
              <a:t>Incorporating Batting Average on Balls in Play modeling</a:t>
            </a:r>
          </a:p>
          <a:p>
            <a:pPr lvl="1"/>
            <a:r>
              <a:rPr lang="en-US" sz="2400" dirty="0"/>
              <a:t>Defensive shift</a:t>
            </a:r>
          </a:p>
          <a:p>
            <a:pPr lvl="1"/>
            <a:r>
              <a:rPr lang="en-US" sz="2400" dirty="0"/>
              <a:t>Spray charts</a:t>
            </a:r>
          </a:p>
          <a:p>
            <a:r>
              <a:rPr lang="en-US" sz="2400" dirty="0"/>
              <a:t>Incorporate Injuries</a:t>
            </a:r>
          </a:p>
          <a:p>
            <a:pPr lvl="1"/>
            <a:r>
              <a:rPr lang="en-US" sz="2400" dirty="0"/>
              <a:t>Injury History</a:t>
            </a:r>
          </a:p>
          <a:p>
            <a:pPr lvl="1"/>
            <a:r>
              <a:rPr lang="en-US" sz="2400" dirty="0"/>
              <a:t>Specific Injury Types</a:t>
            </a:r>
          </a:p>
        </p:txBody>
      </p:sp>
    </p:spTree>
    <p:extLst>
      <p:ext uri="{BB962C8B-B14F-4D97-AF65-F5344CB8AC3E}">
        <p14:creationId xmlns:p14="http://schemas.microsoft.com/office/powerpoint/2010/main" val="16812781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F4664CB4-B2D2-4732-AB2C-939321E99D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88952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3168EC-D910-4109-8158-A433124BB0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928117"/>
            <a:ext cx="10351008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2EB50A5-ED88-4DB9-A0A0-1370FEEE6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3" y="1110053"/>
            <a:ext cx="6631431" cy="4580301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3E4F2D7-7057-E148-9275-75857954C3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8156" y="1432223"/>
            <a:ext cx="5965470" cy="3357976"/>
          </a:xfrm>
        </p:spPr>
        <p:txBody>
          <a:bodyPr anchor="ctr">
            <a:normAutofit/>
          </a:bodyPr>
          <a:lstStyle/>
          <a:p>
            <a:r>
              <a:rPr lang="en-US" sz="8000" dirty="0"/>
              <a:t>Thank you!</a:t>
            </a:r>
            <a:br>
              <a:rPr lang="en-US" sz="8000" dirty="0"/>
            </a:br>
            <a:r>
              <a:rPr lang="en-US" sz="8000" dirty="0"/>
              <a:t>Any questions?</a:t>
            </a:r>
          </a:p>
        </p:txBody>
      </p:sp>
      <p:pic>
        <p:nvPicPr>
          <p:cNvPr id="9" name="Graphic 8" descr="Questions">
            <a:extLst>
              <a:ext uri="{FF2B5EF4-FFF2-40B4-BE49-F238E27FC236}">
                <a16:creationId xmlns:a16="http://schemas.microsoft.com/office/drawing/2014/main" id="{4B5E81CF-A278-4C57-8902-805C9AC1C5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55117" y="1702032"/>
            <a:ext cx="3416725" cy="3416725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AA47C27-8894-42A7-8D01-C902DA9B70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5780565"/>
            <a:ext cx="10351008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B4BD81D-EAC7-4C48-A5FD-A1156EC849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6920" y="5257800"/>
            <a:ext cx="1080904" cy="1080902"/>
            <a:chOff x="9685338" y="4460675"/>
            <a:chExt cx="1080904" cy="1080902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9CAF43F4-8892-4C5D-A8ED-C423F51756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D028E2F-5F35-49A4-86F5-81814931EB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605847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6AD7186-1494-BD44-9A75-FCE291BC083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6576293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C49FC-423A-4B40-B11C-03887367E7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233909"/>
            <a:ext cx="10058400" cy="1609344"/>
          </a:xfrm>
        </p:spPr>
        <p:txBody>
          <a:bodyPr/>
          <a:lstStyle/>
          <a:p>
            <a:r>
              <a:rPr lang="en-US" dirty="0"/>
              <a:t>Final Features: Seaborn Heat Map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C3B97AF7-8E82-864E-BEFB-6860032F12E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752" y="1407924"/>
            <a:ext cx="9024145" cy="5332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06245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4C16E-988A-8643-B696-A8326CA09D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0"/>
            <a:ext cx="10058400" cy="1609344"/>
          </a:xfrm>
        </p:spPr>
        <p:txBody>
          <a:bodyPr/>
          <a:lstStyle/>
          <a:p>
            <a:r>
              <a:rPr lang="en-US" dirty="0"/>
              <a:t>Final Features: Pair Plot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F12476A2-75CA-7942-8741-20B1C89A9FC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103179"/>
            <a:ext cx="8627806" cy="5754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46104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D2F9B8D9-2A0F-48A2-AD9F-81D8C49703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1672" y="0"/>
            <a:ext cx="7540328" cy="6857999"/>
          </a:xfrm>
          <a:prstGeom prst="rect">
            <a:avLst/>
          </a:prstGeom>
          <a:blipFill dpi="0" rotWithShape="1">
            <a:blip r:embed="rId3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57F50F-B79D-B843-8371-C8CC465256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0109" y="484632"/>
            <a:ext cx="6730277" cy="1609344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sz="3400" dirty="0"/>
              <a:t>Iterating through features increased modeling predictability via R</a:t>
            </a:r>
            <a:r>
              <a:rPr lang="en-US" sz="3400" baseline="30000" dirty="0"/>
              <a:t>2</a:t>
            </a:r>
            <a:r>
              <a:rPr lang="en-US" sz="3400" dirty="0"/>
              <a:t> scores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F7E20FF-7DA6-46B7-AB0E-E6CBFDD072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6BE624B6-B9F4-4C3F-9F6E-2182D90EC5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8710C23B-B5E1-45A6-80F6-55643AC62B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4F76BE26-83D6-FB4F-8A49-0531278C951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23267738"/>
              </p:ext>
            </p:extLst>
          </p:nvPr>
        </p:nvGraphicFramePr>
        <p:xfrm>
          <a:off x="4970109" y="2121408"/>
          <a:ext cx="6730276" cy="40507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pic>
        <p:nvPicPr>
          <p:cNvPr id="9218" name="Picture 2" descr="Circle, Repeat, Cycle, Reload, Redo, Recycling, Sign">
            <a:extLst>
              <a:ext uri="{FF2B5EF4-FFF2-40B4-BE49-F238E27FC236}">
                <a16:creationId xmlns:a16="http://schemas.microsoft.com/office/drawing/2014/main" id="{0DBF8E32-B909-E048-BC79-ED7FECC55C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13" y="1620552"/>
            <a:ext cx="4062044" cy="4050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65668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B85A09-B93E-6446-B93B-E26ED67D7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Features: R</a:t>
            </a:r>
            <a:r>
              <a:rPr lang="en-US" baseline="30000" dirty="0"/>
              <a:t>2</a:t>
            </a:r>
            <a:r>
              <a:rPr lang="en-US" dirty="0"/>
              <a:t> Results on Train/Val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50E8E1ED-130B-774E-BCE6-77C0DF13064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80153643"/>
              </p:ext>
            </p:extLst>
          </p:nvPr>
        </p:nvGraphicFramePr>
        <p:xfrm>
          <a:off x="724538" y="2093976"/>
          <a:ext cx="10358284" cy="3972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00963">
                  <a:extLst>
                    <a:ext uri="{9D8B030D-6E8A-4147-A177-3AD203B41FA5}">
                      <a16:colId xmlns:a16="http://schemas.microsoft.com/office/drawing/2014/main" val="1118549353"/>
                    </a:ext>
                  </a:extLst>
                </a:gridCol>
                <a:gridCol w="1670026">
                  <a:extLst>
                    <a:ext uri="{9D8B030D-6E8A-4147-A177-3AD203B41FA5}">
                      <a16:colId xmlns:a16="http://schemas.microsoft.com/office/drawing/2014/main" val="68143856"/>
                    </a:ext>
                  </a:extLst>
                </a:gridCol>
                <a:gridCol w="1670026">
                  <a:extLst>
                    <a:ext uri="{9D8B030D-6E8A-4147-A177-3AD203B41FA5}">
                      <a16:colId xmlns:a16="http://schemas.microsoft.com/office/drawing/2014/main" val="962192581"/>
                    </a:ext>
                  </a:extLst>
                </a:gridCol>
                <a:gridCol w="1434985">
                  <a:extLst>
                    <a:ext uri="{9D8B030D-6E8A-4147-A177-3AD203B41FA5}">
                      <a16:colId xmlns:a16="http://schemas.microsoft.com/office/drawing/2014/main" val="3359593166"/>
                    </a:ext>
                  </a:extLst>
                </a:gridCol>
                <a:gridCol w="2140106">
                  <a:extLst>
                    <a:ext uri="{9D8B030D-6E8A-4147-A177-3AD203B41FA5}">
                      <a16:colId xmlns:a16="http://schemas.microsoft.com/office/drawing/2014/main" val="1604008247"/>
                    </a:ext>
                  </a:extLst>
                </a:gridCol>
                <a:gridCol w="1942178">
                  <a:extLst>
                    <a:ext uri="{9D8B030D-6E8A-4147-A177-3AD203B41FA5}">
                      <a16:colId xmlns:a16="http://schemas.microsoft.com/office/drawing/2014/main" val="3682833133"/>
                    </a:ext>
                  </a:extLst>
                </a:gridCol>
              </a:tblGrid>
              <a:tr h="86392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Regression Type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Full Features w/o BB% and Whiff%</a:t>
                      </a:r>
                    </a:p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Full Features w/ BB% and Whiff%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Full Features w/ BB% and Whiff%</a:t>
                      </a:r>
                    </a:p>
                    <a:p>
                      <a:pPr algn="ctr"/>
                      <a:r>
                        <a:rPr lang="en-US" sz="1400" dirty="0"/>
                        <a:t>- Oppo % Zero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Barrel %, Topped %, Sprint Speed Only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*Full Features w/ BB%, Whiff%, &amp; Strong Interaction Terms*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842919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Simple Linear (no CV)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0.543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0.578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0.578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0.325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0.589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588832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Simple Linear (w/</a:t>
                      </a:r>
                      <a:r>
                        <a:rPr lang="en-US" sz="1400" dirty="0" err="1"/>
                        <a:t>Kfold</a:t>
                      </a:r>
                      <a:r>
                        <a:rPr lang="en-US" sz="1400" dirty="0"/>
                        <a:t> CV)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0.543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0.617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0.617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0.297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0.626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43771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Lasso w/ CV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0.561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0.631244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0.631244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0.304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0.6402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204074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Ridge w/ CV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0.561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0.631267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0.631267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0.304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0.6412*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97358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ElasticNet</a:t>
                      </a:r>
                      <a:r>
                        <a:rPr lang="en-US" sz="1400" dirty="0"/>
                        <a:t> w/ CV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0.560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0.630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0.630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0.304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0.6406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819367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Lasso w/ Polynomial Features &amp; CV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n/a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0.644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n/a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n/a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n/a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66694129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28F2755C-7C28-CE48-A0D9-E2CE7EEDF428}"/>
              </a:ext>
            </a:extLst>
          </p:cNvPr>
          <p:cNvSpPr txBox="1"/>
          <p:nvPr/>
        </p:nvSpPr>
        <p:spPr>
          <a:xfrm>
            <a:off x="9394722" y="6004036"/>
            <a:ext cx="1499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*final model</a:t>
            </a:r>
          </a:p>
        </p:txBody>
      </p:sp>
    </p:spTree>
    <p:extLst>
      <p:ext uri="{BB962C8B-B14F-4D97-AF65-F5344CB8AC3E}">
        <p14:creationId xmlns:p14="http://schemas.microsoft.com/office/powerpoint/2010/main" val="19598815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100D92-CCBC-1A46-9D9F-6FD65F2F9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BABIP: Linear Regression R</a:t>
            </a:r>
            <a:r>
              <a:rPr lang="en-US" baseline="30000" dirty="0"/>
              <a:t>2</a:t>
            </a:r>
            <a:r>
              <a:rPr lang="en-US" dirty="0"/>
              <a:t>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51A839-C201-D249-810C-BF348E3020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243116C-3384-1C48-8073-BEA98AF1A00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66809174"/>
              </p:ext>
            </p:extLst>
          </p:nvPr>
        </p:nvGraphicFramePr>
        <p:xfrm>
          <a:off x="3905864" y="2399907"/>
          <a:ext cx="4380271" cy="34937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5723">
                  <a:extLst>
                    <a:ext uri="{9D8B030D-6E8A-4147-A177-3AD203B41FA5}">
                      <a16:colId xmlns:a16="http://schemas.microsoft.com/office/drawing/2014/main" val="1118549353"/>
                    </a:ext>
                  </a:extLst>
                </a:gridCol>
                <a:gridCol w="2554548">
                  <a:extLst>
                    <a:ext uri="{9D8B030D-6E8A-4147-A177-3AD203B41FA5}">
                      <a16:colId xmlns:a16="http://schemas.microsoft.com/office/drawing/2014/main" val="68143856"/>
                    </a:ext>
                  </a:extLst>
                </a:gridCol>
              </a:tblGrid>
              <a:tr h="95008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Regression Type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BABIP (Only Feature)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84291947"/>
                  </a:ext>
                </a:extLst>
              </a:tr>
              <a:tr h="569832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Simple Linear (no CV)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0.339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58883229"/>
                  </a:ext>
                </a:extLst>
              </a:tr>
              <a:tr h="569832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Simple Linear (w/</a:t>
                      </a:r>
                      <a:r>
                        <a:rPr lang="en-US" sz="1600" dirty="0" err="1"/>
                        <a:t>Kfold</a:t>
                      </a:r>
                      <a:r>
                        <a:rPr lang="en-US" sz="1600" dirty="0"/>
                        <a:t> CV)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0.257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4377159"/>
                  </a:ext>
                </a:extLst>
              </a:tr>
              <a:tr h="407821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Lasso w/ CV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0.260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20407496"/>
                  </a:ext>
                </a:extLst>
              </a:tr>
              <a:tr h="407821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Ridge w/ CV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0.260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9735812"/>
                  </a:ext>
                </a:extLst>
              </a:tr>
              <a:tr h="569832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/>
                        <a:t>ElasticNet</a:t>
                      </a:r>
                      <a:r>
                        <a:rPr lang="en-US" sz="1600" dirty="0"/>
                        <a:t> w/ CV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0.259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819367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398564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C4DCE-F595-5E44-B696-C292A81F9F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798394"/>
            <a:ext cx="4730451" cy="1637730"/>
          </a:xfrm>
        </p:spPr>
        <p:txBody>
          <a:bodyPr>
            <a:normAutofit/>
          </a:bodyPr>
          <a:lstStyle/>
          <a:p>
            <a:r>
              <a:rPr lang="en-US" sz="440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32795E-C191-8D40-9934-E950A6D69D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578608"/>
            <a:ext cx="4730451" cy="3593592"/>
          </a:xfrm>
        </p:spPr>
        <p:txBody>
          <a:bodyPr>
            <a:normAutofit/>
          </a:bodyPr>
          <a:lstStyle/>
          <a:p>
            <a:r>
              <a:rPr lang="en-US" sz="1800" dirty="0"/>
              <a:t>Introduction to Project</a:t>
            </a:r>
          </a:p>
          <a:p>
            <a:r>
              <a:rPr lang="en-US" sz="1800" dirty="0"/>
              <a:t>Methodology</a:t>
            </a:r>
          </a:p>
          <a:p>
            <a:r>
              <a:rPr lang="en-US" sz="1800" dirty="0"/>
              <a:t>Findings</a:t>
            </a:r>
          </a:p>
          <a:p>
            <a:r>
              <a:rPr lang="en-US" sz="1800" dirty="0"/>
              <a:t>Player Applications</a:t>
            </a:r>
          </a:p>
          <a:p>
            <a:r>
              <a:rPr lang="en-US" sz="1800" dirty="0"/>
              <a:t>Future Improvements</a:t>
            </a:r>
          </a:p>
        </p:txBody>
      </p:sp>
      <p:pic>
        <p:nvPicPr>
          <p:cNvPr id="3074" name="Picture 2" descr="Baseball, Player, Catcher, Umpire, Batter, Swing">
            <a:extLst>
              <a:ext uri="{FF2B5EF4-FFF2-40B4-BE49-F238E27FC236}">
                <a16:creationId xmlns:a16="http://schemas.microsoft.com/office/drawing/2014/main" id="{5D860639-B529-E04B-B889-F781873971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29" r="18363" b="1"/>
          <a:stretch/>
        </p:blipFill>
        <p:spPr bwMode="auto">
          <a:xfrm>
            <a:off x="5913124" y="10"/>
            <a:ext cx="6278877" cy="6857990"/>
          </a:xfrm>
          <a:custGeom>
            <a:avLst/>
            <a:gdLst/>
            <a:ahLst/>
            <a:cxnLst/>
            <a:rect l="l" t="t" r="r" b="b"/>
            <a:pathLst>
              <a:path w="6278877" h="6858000">
                <a:moveTo>
                  <a:pt x="45571" y="0"/>
                </a:moveTo>
                <a:lnTo>
                  <a:pt x="6278877" y="0"/>
                </a:lnTo>
                <a:lnTo>
                  <a:pt x="6278877" y="6858000"/>
                </a:lnTo>
                <a:lnTo>
                  <a:pt x="3292307" y="6858000"/>
                </a:lnTo>
                <a:lnTo>
                  <a:pt x="3181525" y="6786980"/>
                </a:lnTo>
                <a:cubicBezTo>
                  <a:pt x="1262020" y="5490189"/>
                  <a:pt x="0" y="3294101"/>
                  <a:pt x="0" y="803252"/>
                </a:cubicBezTo>
                <a:cubicBezTo>
                  <a:pt x="0" y="554167"/>
                  <a:pt x="12619" y="308030"/>
                  <a:pt x="37255" y="6544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484E34F7-E155-426C-A88E-8AEA6CF3F7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13123" y="0"/>
            <a:ext cx="6278877" cy="6858000"/>
          </a:xfrm>
          <a:custGeom>
            <a:avLst/>
            <a:gdLst>
              <a:gd name="connsiteX0" fmla="*/ 45571 w 6278877"/>
              <a:gd name="connsiteY0" fmla="*/ 0 h 6858000"/>
              <a:gd name="connsiteX1" fmla="*/ 6278877 w 6278877"/>
              <a:gd name="connsiteY1" fmla="*/ 0 h 6858000"/>
              <a:gd name="connsiteX2" fmla="*/ 6278877 w 6278877"/>
              <a:gd name="connsiteY2" fmla="*/ 6858000 h 6858000"/>
              <a:gd name="connsiteX3" fmla="*/ 3292307 w 6278877"/>
              <a:gd name="connsiteY3" fmla="*/ 6858000 h 6858000"/>
              <a:gd name="connsiteX4" fmla="*/ 3181525 w 6278877"/>
              <a:gd name="connsiteY4" fmla="*/ 6786980 h 6858000"/>
              <a:gd name="connsiteX5" fmla="*/ 0 w 6278877"/>
              <a:gd name="connsiteY5" fmla="*/ 803252 h 6858000"/>
              <a:gd name="connsiteX6" fmla="*/ 37255 w 6278877"/>
              <a:gd name="connsiteY6" fmla="*/ 6544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78877" h="6858000">
                <a:moveTo>
                  <a:pt x="45571" y="0"/>
                </a:moveTo>
                <a:lnTo>
                  <a:pt x="6278877" y="0"/>
                </a:lnTo>
                <a:lnTo>
                  <a:pt x="6278877" y="6858000"/>
                </a:lnTo>
                <a:lnTo>
                  <a:pt x="3292307" y="6858000"/>
                </a:lnTo>
                <a:lnTo>
                  <a:pt x="3181525" y="6786980"/>
                </a:lnTo>
                <a:cubicBezTo>
                  <a:pt x="1262020" y="5490189"/>
                  <a:pt x="0" y="3294101"/>
                  <a:pt x="0" y="803252"/>
                </a:cubicBezTo>
                <a:cubicBezTo>
                  <a:pt x="0" y="554167"/>
                  <a:pt x="12619" y="308030"/>
                  <a:pt x="37255" y="65445"/>
                </a:cubicBezTo>
                <a:close/>
              </a:path>
            </a:pathLst>
          </a:custGeom>
          <a:blipFill dpi="0" rotWithShape="1">
            <a:blip r:embed="rId4">
              <a:alphaModFix amt="30000"/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  <a14:imgEffect>
                        <a14:brightnessContrast bright="-25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2617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B004C-4F6C-A44F-8744-AF8850B81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Model Residual Q-Q Plot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F02B6B-B8E1-EA4A-89F8-7FEFD6168D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5E044E12-2CDE-B641-8694-34F6663578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8580" y="1744606"/>
            <a:ext cx="9094839" cy="4804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27705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74EF12-25D0-954C-9019-949A9B1BB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Model Residual Plot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1B44B8-ADEC-9241-997D-B8062D7A5B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68812" y="2121408"/>
            <a:ext cx="2831691" cy="4050792"/>
          </a:xfrm>
        </p:spPr>
        <p:txBody>
          <a:bodyPr/>
          <a:lstStyle/>
          <a:p>
            <a:r>
              <a:rPr lang="en-US" dirty="0"/>
              <a:t>Mean Value of predicted </a:t>
            </a:r>
            <a:r>
              <a:rPr lang="en-US" dirty="0" err="1"/>
              <a:t>wRC</a:t>
            </a:r>
            <a:r>
              <a:rPr lang="en-US" dirty="0"/>
              <a:t>+ in Red Line (101.20)</a:t>
            </a:r>
          </a:p>
          <a:p>
            <a:r>
              <a:rPr lang="en-US" dirty="0"/>
              <a:t>No obvious trend or pattern, seems to be centered around mean</a:t>
            </a: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130725E4-EB13-7642-A26E-908BB5CCB9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720" y="1716013"/>
            <a:ext cx="7842455" cy="5141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34517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B2DFB-2AEC-1342-AC32-7B65DE9063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Data: Regression Model</a:t>
            </a: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1B81B338-64E2-D747-9EC7-5E36843EA5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0309" y="1794277"/>
            <a:ext cx="8711381" cy="4705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22890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13235-FCAB-CD4C-AEED-93B3D8C5E6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wRC</a:t>
            </a:r>
            <a:r>
              <a:rPr lang="en-US" dirty="0"/>
              <a:t>+ Feature Histogram</a:t>
            </a: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C7008655-0367-204B-A3AB-044D7227F21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925" y="1622980"/>
            <a:ext cx="8962150" cy="4750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33332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72">
            <a:extLst>
              <a:ext uri="{FF2B5EF4-FFF2-40B4-BE49-F238E27FC236}">
                <a16:creationId xmlns:a16="http://schemas.microsoft.com/office/drawing/2014/main" id="{16DBFAD4-B5FC-442B-A283-381B01B195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9B649DC7-8769-4383-A6F2-8F366BA7A1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0C67FD53-2686-4E0E-BA49-976F78F9AA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 useBgFill="1">
        <p:nvSpPr>
          <p:cNvPr id="77" name="Rectangle 76">
            <a:extLst>
              <a:ext uri="{FF2B5EF4-FFF2-40B4-BE49-F238E27FC236}">
                <a16:creationId xmlns:a16="http://schemas.microsoft.com/office/drawing/2014/main" id="{5118BA95-03E7-41B7-B442-0AF8C0A7FF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88952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A48200-A2B9-8542-AB9A-741EEFED1D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752" y="978010"/>
            <a:ext cx="5188624" cy="183134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 dirty="0"/>
              <a:t>covid-19 has changed the financial landscape of baseball.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10193D-8CA6-1E45-9208-2A7CC97C26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63752" y="3029446"/>
            <a:ext cx="5188624" cy="314275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Up to $640K per game losses during 2020 season</a:t>
            </a:r>
          </a:p>
          <a:p>
            <a:r>
              <a:rPr lang="en-US" dirty="0"/>
              <a:t>Majority of teams don’t have budget to sign free agent stars</a:t>
            </a:r>
          </a:p>
          <a:p>
            <a:r>
              <a:rPr lang="en-US" b="1" dirty="0"/>
              <a:t>Result: a new focus on internal player development to maximize in-house player performance 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AD9B3EAD-A2B3-42C4-927C-3455E3E69E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032123" y="3388659"/>
            <a:ext cx="3657600" cy="80683"/>
          </a:xfrm>
          <a:prstGeom prst="rect">
            <a:avLst/>
          </a:prstGeom>
          <a:blipFill dpi="0" rotWithShape="1">
            <a:blip r:embed="rId5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244" name="Picture 4" descr="Crash, Statistics, Chart, Graphic, Bar, Symbol, Arrow">
            <a:extLst>
              <a:ext uri="{FF2B5EF4-FFF2-40B4-BE49-F238E27FC236}">
                <a16:creationId xmlns:a16="http://schemas.microsoft.com/office/drawing/2014/main" id="{84FCB15F-F694-AF40-94F8-0C6FE42BDF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30" r="7119" b="-1"/>
          <a:stretch/>
        </p:blipFill>
        <p:spPr bwMode="auto">
          <a:xfrm>
            <a:off x="7629144" y="1682496"/>
            <a:ext cx="3502152" cy="3502152"/>
          </a:xfrm>
          <a:custGeom>
            <a:avLst/>
            <a:gdLst/>
            <a:ahLst/>
            <a:cxnLst/>
            <a:rect l="l" t="t" r="r" b="b"/>
            <a:pathLst>
              <a:path w="3502152" h="3502152">
                <a:moveTo>
                  <a:pt x="1751076" y="196996"/>
                </a:moveTo>
                <a:cubicBezTo>
                  <a:pt x="2609371" y="196996"/>
                  <a:pt x="3305156" y="892781"/>
                  <a:pt x="3305156" y="1751076"/>
                </a:cubicBezTo>
                <a:cubicBezTo>
                  <a:pt x="3305156" y="2609371"/>
                  <a:pt x="2609371" y="3305156"/>
                  <a:pt x="1751076" y="3305156"/>
                </a:cubicBezTo>
                <a:cubicBezTo>
                  <a:pt x="892781" y="3305156"/>
                  <a:pt x="196996" y="2609371"/>
                  <a:pt x="196996" y="1751076"/>
                </a:cubicBezTo>
                <a:cubicBezTo>
                  <a:pt x="196996" y="892781"/>
                  <a:pt x="892781" y="196996"/>
                  <a:pt x="1751076" y="196996"/>
                </a:cubicBezTo>
                <a:close/>
                <a:moveTo>
                  <a:pt x="1751076" y="153219"/>
                </a:moveTo>
                <a:cubicBezTo>
                  <a:pt x="868604" y="153219"/>
                  <a:pt x="153219" y="868604"/>
                  <a:pt x="153219" y="1751076"/>
                </a:cubicBezTo>
                <a:cubicBezTo>
                  <a:pt x="153219" y="2633548"/>
                  <a:pt x="868604" y="3348933"/>
                  <a:pt x="1751076" y="3348933"/>
                </a:cubicBezTo>
                <a:cubicBezTo>
                  <a:pt x="2633548" y="3348933"/>
                  <a:pt x="3348933" y="2633548"/>
                  <a:pt x="3348933" y="1751076"/>
                </a:cubicBezTo>
                <a:cubicBezTo>
                  <a:pt x="3348933" y="868604"/>
                  <a:pt x="2633548" y="153219"/>
                  <a:pt x="1751076" y="153219"/>
                </a:cubicBezTo>
                <a:close/>
                <a:moveTo>
                  <a:pt x="1751076" y="0"/>
                </a:moveTo>
                <a:cubicBezTo>
                  <a:pt x="2718169" y="0"/>
                  <a:pt x="3502152" y="783984"/>
                  <a:pt x="3502152" y="1751076"/>
                </a:cubicBezTo>
                <a:cubicBezTo>
                  <a:pt x="3502152" y="2718169"/>
                  <a:pt x="2718169" y="3502152"/>
                  <a:pt x="1751076" y="3502152"/>
                </a:cubicBezTo>
                <a:cubicBezTo>
                  <a:pt x="783983" y="3502152"/>
                  <a:pt x="0" y="2718169"/>
                  <a:pt x="0" y="1751076"/>
                </a:cubicBezTo>
                <a:cubicBezTo>
                  <a:pt x="0" y="783984"/>
                  <a:pt x="783983" y="0"/>
                  <a:pt x="1751076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89F78725-8B4F-43D3-B767-EB7DB0C020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30457" y="1682496"/>
            <a:ext cx="3502152" cy="3502152"/>
          </a:xfrm>
          <a:custGeom>
            <a:avLst/>
            <a:gdLst>
              <a:gd name="connsiteX0" fmla="*/ 3657600 w 7315200"/>
              <a:gd name="connsiteY0" fmla="*/ 411480 h 7315200"/>
              <a:gd name="connsiteX1" fmla="*/ 6903720 w 7315200"/>
              <a:gd name="connsiteY1" fmla="*/ 3657600 h 7315200"/>
              <a:gd name="connsiteX2" fmla="*/ 3657600 w 7315200"/>
              <a:gd name="connsiteY2" fmla="*/ 6903720 h 7315200"/>
              <a:gd name="connsiteX3" fmla="*/ 411480 w 7315200"/>
              <a:gd name="connsiteY3" fmla="*/ 3657600 h 7315200"/>
              <a:gd name="connsiteX4" fmla="*/ 3657600 w 7315200"/>
              <a:gd name="connsiteY4" fmla="*/ 411480 h 7315200"/>
              <a:gd name="connsiteX5" fmla="*/ 3657600 w 7315200"/>
              <a:gd name="connsiteY5" fmla="*/ 320040 h 7315200"/>
              <a:gd name="connsiteX6" fmla="*/ 320040 w 7315200"/>
              <a:gd name="connsiteY6" fmla="*/ 3657600 h 7315200"/>
              <a:gd name="connsiteX7" fmla="*/ 3657600 w 7315200"/>
              <a:gd name="connsiteY7" fmla="*/ 6995160 h 7315200"/>
              <a:gd name="connsiteX8" fmla="*/ 6995160 w 7315200"/>
              <a:gd name="connsiteY8" fmla="*/ 3657600 h 7315200"/>
              <a:gd name="connsiteX9" fmla="*/ 3657600 w 7315200"/>
              <a:gd name="connsiteY9" fmla="*/ 320040 h 7315200"/>
              <a:gd name="connsiteX10" fmla="*/ 3657600 w 7315200"/>
              <a:gd name="connsiteY10" fmla="*/ 0 h 7315200"/>
              <a:gd name="connsiteX11" fmla="*/ 7315200 w 7315200"/>
              <a:gd name="connsiteY11" fmla="*/ 3657600 h 7315200"/>
              <a:gd name="connsiteX12" fmla="*/ 3657600 w 7315200"/>
              <a:gd name="connsiteY12" fmla="*/ 7315200 h 7315200"/>
              <a:gd name="connsiteX13" fmla="*/ 0 w 7315200"/>
              <a:gd name="connsiteY13" fmla="*/ 3657600 h 7315200"/>
              <a:gd name="connsiteX14" fmla="*/ 3657600 w 7315200"/>
              <a:gd name="connsiteY14" fmla="*/ 0 h 731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315200" h="7315200">
                <a:moveTo>
                  <a:pt x="3657600" y="411480"/>
                </a:moveTo>
                <a:cubicBezTo>
                  <a:pt x="5450383" y="411480"/>
                  <a:pt x="6903720" y="1864817"/>
                  <a:pt x="6903720" y="3657600"/>
                </a:cubicBezTo>
                <a:cubicBezTo>
                  <a:pt x="6903720" y="5450383"/>
                  <a:pt x="5450383" y="6903720"/>
                  <a:pt x="3657600" y="6903720"/>
                </a:cubicBezTo>
                <a:cubicBezTo>
                  <a:pt x="1864817" y="6903720"/>
                  <a:pt x="411480" y="5450383"/>
                  <a:pt x="411480" y="3657600"/>
                </a:cubicBezTo>
                <a:cubicBezTo>
                  <a:pt x="411480" y="1864817"/>
                  <a:pt x="1864817" y="411480"/>
                  <a:pt x="3657600" y="411480"/>
                </a:cubicBezTo>
                <a:close/>
                <a:moveTo>
                  <a:pt x="3657600" y="320040"/>
                </a:moveTo>
                <a:cubicBezTo>
                  <a:pt x="1814317" y="320040"/>
                  <a:pt x="320040" y="1814317"/>
                  <a:pt x="320040" y="3657600"/>
                </a:cubicBezTo>
                <a:cubicBezTo>
                  <a:pt x="320040" y="5500883"/>
                  <a:pt x="1814317" y="6995160"/>
                  <a:pt x="3657600" y="6995160"/>
                </a:cubicBezTo>
                <a:cubicBezTo>
                  <a:pt x="5500883" y="6995160"/>
                  <a:pt x="6995160" y="5500883"/>
                  <a:pt x="6995160" y="3657600"/>
                </a:cubicBezTo>
                <a:cubicBezTo>
                  <a:pt x="6995160" y="1814317"/>
                  <a:pt x="5500883" y="320040"/>
                  <a:pt x="3657600" y="320040"/>
                </a:cubicBezTo>
                <a:close/>
                <a:moveTo>
                  <a:pt x="3657600" y="0"/>
                </a:moveTo>
                <a:cubicBezTo>
                  <a:pt x="5677637" y="0"/>
                  <a:pt x="7315200" y="1637563"/>
                  <a:pt x="7315200" y="3657600"/>
                </a:cubicBezTo>
                <a:cubicBezTo>
                  <a:pt x="7315200" y="5677637"/>
                  <a:pt x="5677637" y="7315200"/>
                  <a:pt x="3657600" y="7315200"/>
                </a:cubicBezTo>
                <a:cubicBezTo>
                  <a:pt x="1637563" y="7315200"/>
                  <a:pt x="0" y="5677637"/>
                  <a:pt x="0" y="3657600"/>
                </a:cubicBezTo>
                <a:cubicBezTo>
                  <a:pt x="0" y="1637563"/>
                  <a:pt x="1637563" y="0"/>
                  <a:pt x="3657600" y="0"/>
                </a:cubicBezTo>
                <a:close/>
              </a:path>
            </a:pathLst>
          </a:custGeom>
          <a:blipFill dpi="0" rotWithShape="1">
            <a:blip r:embed="rId8">
              <a:alphaModFix amt="30000"/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61000"/>
                      </a14:imgEffect>
                      <a14:imgEffect>
                        <a14:brightnessContrast bright="-25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C9B0630D-5E49-4BF7-8CF1-7DECD4B08B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A7E3DF29-A3BC-402A-A498-16B2DF1813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1B14D33E-BADF-4271-ACE1-06D8199FF5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</p:spTree>
    <p:extLst>
      <p:ext uri="{BB962C8B-B14F-4D97-AF65-F5344CB8AC3E}">
        <p14:creationId xmlns:p14="http://schemas.microsoft.com/office/powerpoint/2010/main" val="36567460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1C7FF924-8DA0-4BE9-8C7E-095B0EC13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6502" y="0"/>
            <a:ext cx="6125497" cy="6857999"/>
          </a:xfrm>
          <a:prstGeom prst="rect">
            <a:avLst/>
          </a:prstGeom>
          <a:blipFill dpi="0" rotWithShape="1">
            <a:blip r:embed="rId3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3A590C-02C3-CE47-95C2-8661B6D44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0" y="484632"/>
            <a:ext cx="5299586" cy="1609344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sz="4000"/>
              <a:t>Features: Focus on What the player can control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560D46B-94DC-6548-B37A-F3C76DABFB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807" b="860"/>
          <a:stretch/>
        </p:blipFill>
        <p:spPr bwMode="auto">
          <a:xfrm>
            <a:off x="638234" y="640080"/>
            <a:ext cx="5103990" cy="5588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E58E99-BC81-1C4A-91E0-7419B8CF61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799" y="2121408"/>
            <a:ext cx="5299585" cy="4050792"/>
          </a:xfrm>
        </p:spPr>
        <p:txBody>
          <a:bodyPr>
            <a:normAutofit/>
          </a:bodyPr>
          <a:lstStyle/>
          <a:p>
            <a:r>
              <a:rPr lang="en-US" sz="1800" dirty="0"/>
              <a:t>Focusing on physical hitting traits, not the results</a:t>
            </a:r>
          </a:p>
          <a:p>
            <a:r>
              <a:rPr lang="en-US" sz="1800" dirty="0"/>
              <a:t>Physical Data: </a:t>
            </a:r>
            <a:r>
              <a:rPr lang="en-US" sz="1800" dirty="0" err="1"/>
              <a:t>Statcast</a:t>
            </a:r>
            <a:endParaRPr lang="en-US" sz="1800" dirty="0"/>
          </a:p>
          <a:p>
            <a:r>
              <a:rPr lang="en-US" sz="1800" dirty="0"/>
              <a:t>Features Answer Three Main Questions:</a:t>
            </a:r>
          </a:p>
          <a:p>
            <a:pPr lvl="1"/>
            <a:r>
              <a:rPr lang="en-US" dirty="0"/>
              <a:t>How hard is the ball hit?</a:t>
            </a:r>
          </a:p>
          <a:p>
            <a:pPr lvl="1"/>
            <a:r>
              <a:rPr lang="en-US" dirty="0"/>
              <a:t>Where is it hit?</a:t>
            </a:r>
          </a:p>
          <a:p>
            <a:pPr lvl="1"/>
            <a:r>
              <a:rPr lang="en-US" dirty="0"/>
              <a:t>How much plate discipline does the batter have?</a:t>
            </a:r>
          </a:p>
          <a:p>
            <a:endParaRPr lang="en-US" sz="1800" dirty="0"/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5029B4A8-2CF0-48DC-B29E-F3B62EDDC4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F71DA811-F7AE-460D-9891-57F221994B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3747795E-BBFD-44B4-892D-2054745A84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572038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75">
            <a:extLst>
              <a:ext uri="{FF2B5EF4-FFF2-40B4-BE49-F238E27FC236}">
                <a16:creationId xmlns:a16="http://schemas.microsoft.com/office/drawing/2014/main" id="{1C7FF924-8DA0-4BE9-8C7E-095B0EC13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6502" y="0"/>
            <a:ext cx="6125497" cy="6857999"/>
          </a:xfrm>
          <a:prstGeom prst="rect">
            <a:avLst/>
          </a:prstGeom>
          <a:blipFill dpi="0" rotWithShape="1">
            <a:blip r:embed="rId3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3A590C-02C3-CE47-95C2-8661B6D44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0" y="484632"/>
            <a:ext cx="5299586" cy="1609344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sz="3400" dirty="0" err="1"/>
              <a:t>wRC</a:t>
            </a:r>
            <a:r>
              <a:rPr lang="en-US" sz="3400" dirty="0"/>
              <a:t>+ removes bias from external factors for evaluating success.</a:t>
            </a:r>
          </a:p>
        </p:txBody>
      </p:sp>
      <p:pic>
        <p:nvPicPr>
          <p:cNvPr id="4098" name="Picture 2" descr="Geometry, Mathematics, Volume, Surface, School, Learn">
            <a:extLst>
              <a:ext uri="{FF2B5EF4-FFF2-40B4-BE49-F238E27FC236}">
                <a16:creationId xmlns:a16="http://schemas.microsoft.com/office/drawing/2014/main" id="{9BEE4B10-1DD9-0640-8124-FD8AC204BD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99" r="17493" b="2"/>
          <a:stretch/>
        </p:blipFill>
        <p:spPr bwMode="auto">
          <a:xfrm>
            <a:off x="793121" y="640080"/>
            <a:ext cx="4794218" cy="5588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E58E99-BC81-1C4A-91E0-7419B8CF61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799" y="2121408"/>
            <a:ext cx="5299585" cy="4050792"/>
          </a:xfrm>
        </p:spPr>
        <p:txBody>
          <a:bodyPr>
            <a:normAutofit/>
          </a:bodyPr>
          <a:lstStyle/>
          <a:p>
            <a:r>
              <a:rPr lang="en-US" sz="1800" dirty="0"/>
              <a:t>The target: Weighted Runs Created Plus (</a:t>
            </a:r>
            <a:r>
              <a:rPr lang="en-US" sz="1800" dirty="0" err="1"/>
              <a:t>wRC</a:t>
            </a:r>
            <a:r>
              <a:rPr lang="en-US" sz="1800" dirty="0"/>
              <a:t>+)</a:t>
            </a:r>
          </a:p>
          <a:p>
            <a:r>
              <a:rPr lang="en-US" sz="1800" dirty="0" err="1"/>
              <a:t>wRC</a:t>
            </a:r>
            <a:r>
              <a:rPr lang="en-US" sz="1800" dirty="0"/>
              <a:t>+ is a weighted metric:</a:t>
            </a:r>
          </a:p>
          <a:p>
            <a:pPr lvl="1"/>
            <a:r>
              <a:rPr lang="en-US" dirty="0"/>
              <a:t>League Neutral</a:t>
            </a:r>
          </a:p>
          <a:p>
            <a:pPr lvl="1"/>
            <a:r>
              <a:rPr lang="en-US" dirty="0"/>
              <a:t>Stadium Neutral</a:t>
            </a:r>
          </a:p>
          <a:p>
            <a:r>
              <a:rPr lang="en-US" sz="1800" dirty="0"/>
              <a:t>League Average is set at 100</a:t>
            </a:r>
          </a:p>
          <a:p>
            <a:pPr marL="274320" lvl="1" indent="0">
              <a:buNone/>
            </a:pPr>
            <a:endParaRPr lang="en-US" dirty="0"/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5029B4A8-2CF0-48DC-B29E-F3B62EDDC4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F71DA811-F7AE-460D-9891-57F221994B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3747795E-BBFD-44B4-892D-2054745A84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4D42137B-4A70-1F4B-92E3-395A269B6F77}"/>
              </a:ext>
            </a:extLst>
          </p:cNvPr>
          <p:cNvSpPr/>
          <p:nvPr/>
        </p:nvSpPr>
        <p:spPr>
          <a:xfrm>
            <a:off x="5928852" y="4347583"/>
            <a:ext cx="6263148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2600" b="1" i="1" dirty="0" err="1">
                <a:solidFill>
                  <a:srgbClr val="FF0000"/>
                </a:solidFill>
                <a:latin typeface="Georgia" panose="02040502050405020303" pitchFamily="18" charset="0"/>
              </a:rPr>
              <a:t>wRC</a:t>
            </a:r>
            <a:r>
              <a:rPr lang="en-US" sz="2600" b="1" i="1" dirty="0">
                <a:solidFill>
                  <a:srgbClr val="FF0000"/>
                </a:solidFill>
                <a:latin typeface="Georgia" panose="02040502050405020303" pitchFamily="18" charset="0"/>
              </a:rPr>
              <a:t>+ = (((</a:t>
            </a:r>
            <a:r>
              <a:rPr lang="en-US" sz="2600" b="1" i="1" dirty="0" err="1">
                <a:solidFill>
                  <a:srgbClr val="FF0000"/>
                </a:solidFill>
                <a:latin typeface="Georgia" panose="02040502050405020303" pitchFamily="18" charset="0"/>
              </a:rPr>
              <a:t>wRAA</a:t>
            </a:r>
            <a:r>
              <a:rPr lang="en-US" sz="2600" b="1" i="1" dirty="0">
                <a:solidFill>
                  <a:srgbClr val="FF0000"/>
                </a:solidFill>
                <a:latin typeface="Georgia" panose="02040502050405020303" pitchFamily="18" charset="0"/>
              </a:rPr>
              <a:t>/PA + League R/PA) + (League R/PA – Park Factor* League R/PA))/ (AL or NL </a:t>
            </a:r>
            <a:r>
              <a:rPr lang="en-US" sz="2600" b="1" i="1" dirty="0" err="1">
                <a:solidFill>
                  <a:srgbClr val="FF0000"/>
                </a:solidFill>
                <a:latin typeface="Georgia" panose="02040502050405020303" pitchFamily="18" charset="0"/>
              </a:rPr>
              <a:t>wRC</a:t>
            </a:r>
            <a:r>
              <a:rPr lang="en-US" sz="2600" b="1" i="1" dirty="0">
                <a:solidFill>
                  <a:srgbClr val="FF0000"/>
                </a:solidFill>
                <a:latin typeface="Georgia" panose="02040502050405020303" pitchFamily="18" charset="0"/>
              </a:rPr>
              <a:t>/PA excluding pitchers))*100</a:t>
            </a:r>
            <a:endParaRPr lang="en-US" sz="2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37080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59A09-68B3-264F-968C-C1C3D204C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146" y="484632"/>
            <a:ext cx="10812102" cy="1609344"/>
          </a:xfrm>
        </p:spPr>
        <p:txBody>
          <a:bodyPr>
            <a:normAutofit/>
          </a:bodyPr>
          <a:lstStyle/>
          <a:p>
            <a:r>
              <a:rPr lang="en-US" sz="6000" dirty="0"/>
              <a:t>Methodology</a:t>
            </a:r>
          </a:p>
        </p:txBody>
      </p:sp>
      <p:graphicFrame>
        <p:nvGraphicFramePr>
          <p:cNvPr id="1044" name="Content Placeholder 2">
            <a:extLst>
              <a:ext uri="{FF2B5EF4-FFF2-40B4-BE49-F238E27FC236}">
                <a16:creationId xmlns:a16="http://schemas.microsoft.com/office/drawing/2014/main" id="{16F481F0-2F79-45C9-88AC-6A574239A49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55023589"/>
              </p:ext>
            </p:extLst>
          </p:nvPr>
        </p:nvGraphicFramePr>
        <p:xfrm>
          <a:off x="316146" y="1575856"/>
          <a:ext cx="11559708" cy="47975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026" name="Picture 2" descr="THE INFO MONKEY | Page 4">
            <a:extLst>
              <a:ext uri="{FF2B5EF4-FFF2-40B4-BE49-F238E27FC236}">
                <a16:creationId xmlns:a16="http://schemas.microsoft.com/office/drawing/2014/main" id="{0294C31B-94EC-5F47-A17A-07AD32C6C2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563" y="5197023"/>
            <a:ext cx="2595716" cy="499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Using Baseball Savant's New Illustrator Tool to Better Visualize the  Performance of Reds Players (Pt. I) – Four Corner Sports of NKY">
            <a:extLst>
              <a:ext uri="{FF2B5EF4-FFF2-40B4-BE49-F238E27FC236}">
                <a16:creationId xmlns:a16="http://schemas.microsoft.com/office/drawing/2014/main" id="{E1A1F9F4-BA9A-BB40-B6BB-CE11E25C0F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09" t="24785" r="19129" b="26077"/>
          <a:stretch/>
        </p:blipFill>
        <p:spPr bwMode="auto">
          <a:xfrm>
            <a:off x="3236807" y="5012285"/>
            <a:ext cx="1961239" cy="890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GitHub - python/cpython: The Python programming language">
            <a:extLst>
              <a:ext uri="{FF2B5EF4-FFF2-40B4-BE49-F238E27FC236}">
                <a16:creationId xmlns:a16="http://schemas.microsoft.com/office/drawing/2014/main" id="{B3D5EC5E-4378-7A4C-83DF-495DF6F9A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8924" y="4301526"/>
            <a:ext cx="980618" cy="980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pandas (software) - Wikipedia">
            <a:extLst>
              <a:ext uri="{FF2B5EF4-FFF2-40B4-BE49-F238E27FC236}">
                <a16:creationId xmlns:a16="http://schemas.microsoft.com/office/drawing/2014/main" id="{EEA7CC2D-D737-264A-BAF0-30E23062A5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0036" y="4149702"/>
            <a:ext cx="1564909" cy="633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scikit-learn - Wikipedia">
            <a:extLst>
              <a:ext uri="{FF2B5EF4-FFF2-40B4-BE49-F238E27FC236}">
                <a16:creationId xmlns:a16="http://schemas.microsoft.com/office/drawing/2014/main" id="{56DEF9D4-27F3-114B-B9C5-87996EAADD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3299" y="5012285"/>
            <a:ext cx="1282061" cy="690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99070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2" name="Rectangle 70">
            <a:extLst>
              <a:ext uri="{FF2B5EF4-FFF2-40B4-BE49-F238E27FC236}">
                <a16:creationId xmlns:a16="http://schemas.microsoft.com/office/drawing/2014/main" id="{F3AF35CD-DA30-4E34-B0F3-32C27766DA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36310" y="0"/>
            <a:ext cx="435568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57F50F-B79D-B843-8371-C8CC465256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6350" y="484632"/>
            <a:ext cx="3544035" cy="1609344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sz="3000"/>
              <a:t>The final model accounted for 64% of the variance in wRC+.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E4233212-9F01-5642-8794-164EFAAF3A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3999" y="1558712"/>
            <a:ext cx="6882269" cy="4148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1F16EB-BECD-F24B-A780-137DF78696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56351" y="2121408"/>
            <a:ext cx="3544034" cy="4050792"/>
          </a:xfrm>
        </p:spPr>
        <p:txBody>
          <a:bodyPr>
            <a:normAutofit/>
          </a:bodyPr>
          <a:lstStyle/>
          <a:p>
            <a:r>
              <a:rPr lang="en-US" sz="1600" dirty="0"/>
              <a:t>Biggest Predictors of </a:t>
            </a:r>
            <a:r>
              <a:rPr lang="en-US" sz="1600" dirty="0" err="1"/>
              <a:t>wRC</a:t>
            </a:r>
            <a:r>
              <a:rPr lang="en-US" sz="1600" dirty="0"/>
              <a:t>+:</a:t>
            </a:r>
          </a:p>
          <a:p>
            <a:pPr lvl="1"/>
            <a:r>
              <a:rPr lang="en-US" sz="1600" dirty="0"/>
              <a:t>Positive:</a:t>
            </a:r>
          </a:p>
          <a:p>
            <a:pPr lvl="2"/>
            <a:r>
              <a:rPr lang="en-US" dirty="0"/>
              <a:t>Walk Rate</a:t>
            </a:r>
          </a:p>
          <a:p>
            <a:pPr lvl="2"/>
            <a:r>
              <a:rPr lang="en-US" dirty="0"/>
              <a:t>Flare/Burner Rate</a:t>
            </a:r>
          </a:p>
          <a:p>
            <a:pPr lvl="2"/>
            <a:r>
              <a:rPr lang="en-US" dirty="0"/>
              <a:t>Sprint Speed</a:t>
            </a:r>
          </a:p>
          <a:p>
            <a:pPr lvl="2"/>
            <a:r>
              <a:rPr lang="en-US" dirty="0"/>
              <a:t>Swing Rate: Zone and Out of Zone</a:t>
            </a:r>
          </a:p>
          <a:p>
            <a:pPr lvl="1"/>
            <a:r>
              <a:rPr lang="en-US" sz="1600" dirty="0"/>
              <a:t>Negative:</a:t>
            </a:r>
          </a:p>
          <a:p>
            <a:pPr lvl="2"/>
            <a:r>
              <a:rPr lang="en-US" dirty="0"/>
              <a:t>Whiff Rate</a:t>
            </a:r>
          </a:p>
          <a:p>
            <a:pPr lvl="2"/>
            <a:r>
              <a:rPr lang="en-US" dirty="0"/>
              <a:t>Under Rate</a:t>
            </a:r>
          </a:p>
          <a:p>
            <a:pPr lvl="2"/>
            <a:r>
              <a:rPr lang="en-US" dirty="0"/>
              <a:t>Topped Rate</a:t>
            </a:r>
          </a:p>
          <a:p>
            <a:pPr lvl="2"/>
            <a:r>
              <a:rPr lang="en-US" dirty="0"/>
              <a:t>In Zone Contact Rate</a:t>
            </a:r>
          </a:p>
          <a:p>
            <a:pPr lvl="1"/>
            <a:r>
              <a:rPr lang="en-US" dirty="0"/>
              <a:t>Included interaction factors</a:t>
            </a:r>
          </a:p>
          <a:p>
            <a:endParaRPr lang="en-US" sz="1600" dirty="0"/>
          </a:p>
        </p:txBody>
      </p:sp>
      <p:grpSp>
        <p:nvGrpSpPr>
          <p:cNvPr id="7173" name="Group 72">
            <a:extLst>
              <a:ext uri="{FF2B5EF4-FFF2-40B4-BE49-F238E27FC236}">
                <a16:creationId xmlns:a16="http://schemas.microsoft.com/office/drawing/2014/main" id="{BCFC42DC-2C46-47C4-BC61-530557385D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54B91A37-AA1F-4966-8ACF-93023547DA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7174" name="Oval 74">
              <a:extLst>
                <a:ext uri="{FF2B5EF4-FFF2-40B4-BE49-F238E27FC236}">
                  <a16:creationId xmlns:a16="http://schemas.microsoft.com/office/drawing/2014/main" id="{17B17AC5-0931-432F-9A4A-DDCFAA010A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605295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57F50F-B79D-B843-8371-C8CC465256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522384" cy="1609344"/>
          </a:xfrm>
        </p:spPr>
        <p:txBody>
          <a:bodyPr>
            <a:normAutofit fontScale="90000"/>
          </a:bodyPr>
          <a:lstStyle/>
          <a:p>
            <a:r>
              <a:rPr lang="en-US" dirty="0"/>
              <a:t>Extreme Values of Batting average on balls in play tended to lead to under or over predictions.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5FAB326F-0EBC-9D43-A114-F4EAEE07EE3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83218614"/>
              </p:ext>
            </p:extLst>
          </p:nvPr>
        </p:nvGraphicFramePr>
        <p:xfrm>
          <a:off x="140825" y="2743200"/>
          <a:ext cx="5522554" cy="34664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64955">
                  <a:extLst>
                    <a:ext uri="{9D8B030D-6E8A-4147-A177-3AD203B41FA5}">
                      <a16:colId xmlns:a16="http://schemas.microsoft.com/office/drawing/2014/main" val="2076778454"/>
                    </a:ext>
                  </a:extLst>
                </a:gridCol>
                <a:gridCol w="2079522">
                  <a:extLst>
                    <a:ext uri="{9D8B030D-6E8A-4147-A177-3AD203B41FA5}">
                      <a16:colId xmlns:a16="http://schemas.microsoft.com/office/drawing/2014/main" val="1765033088"/>
                    </a:ext>
                  </a:extLst>
                </a:gridCol>
                <a:gridCol w="1578077">
                  <a:extLst>
                    <a:ext uri="{9D8B030D-6E8A-4147-A177-3AD203B41FA5}">
                      <a16:colId xmlns:a16="http://schemas.microsoft.com/office/drawing/2014/main" val="3249053545"/>
                    </a:ext>
                  </a:extLst>
                </a:gridCol>
              </a:tblGrid>
              <a:tr h="325869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Player - Year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Residual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BABIP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4238819"/>
                  </a:ext>
                </a:extLst>
              </a:tr>
              <a:tr h="570271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DJ </a:t>
                      </a:r>
                      <a:r>
                        <a:rPr lang="en-US" sz="1600" dirty="0" err="1"/>
                        <a:t>LaMahieu</a:t>
                      </a:r>
                      <a:r>
                        <a:rPr lang="en-US" sz="1600" dirty="0"/>
                        <a:t> - 2020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52.87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.370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22514575"/>
                  </a:ext>
                </a:extLst>
              </a:tr>
              <a:tr h="570271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Nelson Cruz - 2020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45.77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.360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36005716"/>
                  </a:ext>
                </a:extLst>
              </a:tr>
              <a:tr h="814673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Enrique Hernandez - 2015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44.67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.359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14459465"/>
                  </a:ext>
                </a:extLst>
              </a:tr>
              <a:tr h="570271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Chris Colabello - 2015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dirty="0">
                          <a:effectLst/>
                        </a:rPr>
                        <a:t>43.28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.411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6649024"/>
                  </a:ext>
                </a:extLst>
              </a:tr>
              <a:tr h="570271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Andres Blanco - 2015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42.32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.335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59271227"/>
                  </a:ext>
                </a:extLst>
              </a:tr>
            </a:tbl>
          </a:graphicData>
        </a:graphic>
      </p:graphicFrame>
      <p:graphicFrame>
        <p:nvGraphicFramePr>
          <p:cNvPr id="9" name="Table 7">
            <a:extLst>
              <a:ext uri="{FF2B5EF4-FFF2-40B4-BE49-F238E27FC236}">
                <a16:creationId xmlns:a16="http://schemas.microsoft.com/office/drawing/2014/main" id="{9AC1FF8C-5F64-9946-BC83-AE2815BD3E5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09303892"/>
              </p:ext>
            </p:extLst>
          </p:nvPr>
        </p:nvGraphicFramePr>
        <p:xfrm>
          <a:off x="6069678" y="2743200"/>
          <a:ext cx="5522554" cy="34737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5677">
                  <a:extLst>
                    <a:ext uri="{9D8B030D-6E8A-4147-A177-3AD203B41FA5}">
                      <a16:colId xmlns:a16="http://schemas.microsoft.com/office/drawing/2014/main" val="2076778454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1765033088"/>
                    </a:ext>
                  </a:extLst>
                </a:gridCol>
                <a:gridCol w="1578077">
                  <a:extLst>
                    <a:ext uri="{9D8B030D-6E8A-4147-A177-3AD203B41FA5}">
                      <a16:colId xmlns:a16="http://schemas.microsoft.com/office/drawing/2014/main" val="3249053545"/>
                    </a:ext>
                  </a:extLst>
                </a:gridCol>
              </a:tblGrid>
              <a:tr h="379594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Player - Year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Residual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BABIP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4238819"/>
                  </a:ext>
                </a:extLst>
              </a:tr>
              <a:tr h="549554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Victor Reyes - 2018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-58.46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.277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22514575"/>
                  </a:ext>
                </a:extLst>
              </a:tr>
              <a:tr h="589936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Juan Uribe - 2016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-53.09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.227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36005716"/>
                  </a:ext>
                </a:extLst>
              </a:tr>
              <a:tr h="796413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Kendrys Morales - 2019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-47.42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.217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14459465"/>
                  </a:ext>
                </a:extLst>
              </a:tr>
              <a:tr h="575187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Kyle </a:t>
                      </a:r>
                      <a:r>
                        <a:rPr lang="en-US" sz="1600" dirty="0" err="1"/>
                        <a:t>Schwarber</a:t>
                      </a:r>
                      <a:r>
                        <a:rPr lang="en-US" sz="1600" dirty="0"/>
                        <a:t> - 2020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-46.66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.219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6649024"/>
                  </a:ext>
                </a:extLst>
              </a:tr>
              <a:tr h="556506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Eduardo Escobar - 2020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-45.61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.244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59271227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0408325-BF79-E24B-A3EA-3B0481E77A5E}"/>
              </a:ext>
            </a:extLst>
          </p:cNvPr>
          <p:cNvSpPr txBox="1"/>
          <p:nvPr/>
        </p:nvSpPr>
        <p:spPr>
          <a:xfrm>
            <a:off x="1327356" y="2373868"/>
            <a:ext cx="3524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Top 5 Under Predicted Players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F656C57-6095-1248-A2B2-CD95AD373364}"/>
              </a:ext>
            </a:extLst>
          </p:cNvPr>
          <p:cNvSpPr txBox="1"/>
          <p:nvPr/>
        </p:nvSpPr>
        <p:spPr>
          <a:xfrm>
            <a:off x="7068523" y="2410428"/>
            <a:ext cx="3524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Top 5 Over Predicted Players</a:t>
            </a:r>
          </a:p>
        </p:txBody>
      </p:sp>
    </p:spTree>
    <p:extLst>
      <p:ext uri="{BB962C8B-B14F-4D97-AF65-F5344CB8AC3E}">
        <p14:creationId xmlns:p14="http://schemas.microsoft.com/office/powerpoint/2010/main" val="6174235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F257E-2509-F045-8108-392D36E89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What? Use Cases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0675081-A337-3147-AA99-94A2C0E22B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82188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{99B8D67B-A6EA-3A43-B33C-28D48498110E}tf10001070</Template>
  <TotalTime>417</TotalTime>
  <Words>1491</Words>
  <Application>Microsoft Macintosh PowerPoint</Application>
  <PresentationFormat>Widescreen</PresentationFormat>
  <Paragraphs>274</Paragraphs>
  <Slides>23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1" baseType="lpstr">
      <vt:lpstr>Arial</vt:lpstr>
      <vt:lpstr>Calibri</vt:lpstr>
      <vt:lpstr>Georgia</vt:lpstr>
      <vt:lpstr>Rockwell</vt:lpstr>
      <vt:lpstr>Rockwell Condensed</vt:lpstr>
      <vt:lpstr>Rockwell Extra Bold</vt:lpstr>
      <vt:lpstr>Wingdings</vt:lpstr>
      <vt:lpstr>Wood Type</vt:lpstr>
      <vt:lpstr>Building Better Hitters: Predicting Baseball player Offensive Success</vt:lpstr>
      <vt:lpstr>Agenda</vt:lpstr>
      <vt:lpstr>covid-19 has changed the financial landscape of baseball.</vt:lpstr>
      <vt:lpstr>Features: Focus on What the player can control</vt:lpstr>
      <vt:lpstr>wRC+ removes bias from external factors for evaluating success.</vt:lpstr>
      <vt:lpstr>Methodology</vt:lpstr>
      <vt:lpstr>The final model accounted for 64% of the variance in wRC+.</vt:lpstr>
      <vt:lpstr>Extreme Values of Batting average on balls in play tended to lead to under or over predictions.</vt:lpstr>
      <vt:lpstr>So What? Use Cases</vt:lpstr>
      <vt:lpstr>Case 1: Improving the bat of a young, struggling player</vt:lpstr>
      <vt:lpstr>Case 2: Helping a Rising Star Take the next step</vt:lpstr>
      <vt:lpstr>Future Improvements</vt:lpstr>
      <vt:lpstr>Thank you! Any questions?</vt:lpstr>
      <vt:lpstr>Appendix</vt:lpstr>
      <vt:lpstr>Final Features: Seaborn Heat Map</vt:lpstr>
      <vt:lpstr>Final Features: Pair Plot</vt:lpstr>
      <vt:lpstr>Iterating through features increased modeling predictability via R2 scores</vt:lpstr>
      <vt:lpstr>Final Features: R2 Results on Train/Val</vt:lpstr>
      <vt:lpstr>BABIP: Linear Regression R2 Results</vt:lpstr>
      <vt:lpstr>Final Model Residual Q-Q Plot</vt:lpstr>
      <vt:lpstr>Final Model Residual Plot</vt:lpstr>
      <vt:lpstr>Test Data: Regression Model</vt:lpstr>
      <vt:lpstr>wRC+ Feature Histogram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Patrick Bovard</dc:creator>
  <cp:lastModifiedBy>Patrick Bovard</cp:lastModifiedBy>
  <cp:revision>28</cp:revision>
  <dcterms:created xsi:type="dcterms:W3CDTF">2021-01-19T20:48:58Z</dcterms:created>
  <dcterms:modified xsi:type="dcterms:W3CDTF">2021-01-22T03:27:48Z</dcterms:modified>
</cp:coreProperties>
</file>